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7"/>
  </p:notesMasterIdLst>
  <p:sldIdLst>
    <p:sldId id="256" r:id="rId2"/>
    <p:sldId id="260" r:id="rId3"/>
    <p:sldId id="257" r:id="rId4"/>
    <p:sldId id="652" r:id="rId5"/>
    <p:sldId id="601" r:id="rId6"/>
    <p:sldId id="602" r:id="rId7"/>
    <p:sldId id="603" r:id="rId8"/>
    <p:sldId id="604" r:id="rId9"/>
    <p:sldId id="629" r:id="rId10"/>
    <p:sldId id="630" r:id="rId11"/>
    <p:sldId id="631" r:id="rId12"/>
    <p:sldId id="632" r:id="rId13"/>
    <p:sldId id="616" r:id="rId14"/>
    <p:sldId id="628" r:id="rId15"/>
    <p:sldId id="617" r:id="rId16"/>
    <p:sldId id="618" r:id="rId17"/>
    <p:sldId id="619" r:id="rId18"/>
    <p:sldId id="641" r:id="rId19"/>
    <p:sldId id="643" r:id="rId20"/>
    <p:sldId id="644" r:id="rId21"/>
    <p:sldId id="645" r:id="rId22"/>
    <p:sldId id="653" r:id="rId23"/>
    <p:sldId id="265" r:id="rId24"/>
    <p:sldId id="589" r:id="rId25"/>
    <p:sldId id="605" r:id="rId26"/>
    <p:sldId id="606" r:id="rId27"/>
    <p:sldId id="620" r:id="rId28"/>
    <p:sldId id="621" r:id="rId29"/>
    <p:sldId id="633" r:id="rId30"/>
    <p:sldId id="634" r:id="rId31"/>
    <p:sldId id="646" r:id="rId32"/>
    <p:sldId id="647" r:id="rId33"/>
    <p:sldId id="654" r:id="rId34"/>
    <p:sldId id="669" r:id="rId35"/>
    <p:sldId id="268" r:id="rId36"/>
    <p:sldId id="607" r:id="rId37"/>
    <p:sldId id="635" r:id="rId38"/>
    <p:sldId id="622" r:id="rId39"/>
    <p:sldId id="648" r:id="rId40"/>
    <p:sldId id="656" r:id="rId41"/>
    <p:sldId id="659" r:id="rId42"/>
    <p:sldId id="670" r:id="rId43"/>
    <p:sldId id="269" r:id="rId44"/>
    <p:sldId id="663" r:id="rId45"/>
    <p:sldId id="664" r:id="rId46"/>
    <p:sldId id="665" r:id="rId47"/>
    <p:sldId id="666" r:id="rId48"/>
    <p:sldId id="623" r:id="rId49"/>
    <p:sldId id="649" r:id="rId50"/>
    <p:sldId id="658" r:id="rId51"/>
    <p:sldId id="671" r:id="rId52"/>
    <p:sldId id="657" r:id="rId53"/>
    <p:sldId id="610" r:id="rId54"/>
    <p:sldId id="667" r:id="rId55"/>
    <p:sldId id="615" r:id="rId56"/>
    <p:sldId id="638" r:id="rId57"/>
    <p:sldId id="668" r:id="rId58"/>
    <p:sldId id="640" r:id="rId59"/>
    <p:sldId id="625" r:id="rId60"/>
    <p:sldId id="626" r:id="rId61"/>
    <p:sldId id="650" r:id="rId62"/>
    <p:sldId id="651" r:id="rId63"/>
    <p:sldId id="660" r:id="rId64"/>
    <p:sldId id="661" r:id="rId65"/>
    <p:sldId id="662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C08CA1-B4FA-4C24-8F66-D4E430B46ACE}">
          <p14:sldIdLst>
            <p14:sldId id="256"/>
            <p14:sldId id="260"/>
            <p14:sldId id="257"/>
            <p14:sldId id="652"/>
            <p14:sldId id="601"/>
            <p14:sldId id="602"/>
            <p14:sldId id="603"/>
            <p14:sldId id="604"/>
            <p14:sldId id="629"/>
            <p14:sldId id="630"/>
            <p14:sldId id="631"/>
            <p14:sldId id="632"/>
            <p14:sldId id="616"/>
            <p14:sldId id="628"/>
            <p14:sldId id="617"/>
            <p14:sldId id="618"/>
            <p14:sldId id="619"/>
            <p14:sldId id="641"/>
            <p14:sldId id="643"/>
            <p14:sldId id="644"/>
            <p14:sldId id="645"/>
            <p14:sldId id="653"/>
            <p14:sldId id="265"/>
            <p14:sldId id="589"/>
            <p14:sldId id="605"/>
            <p14:sldId id="606"/>
            <p14:sldId id="620"/>
            <p14:sldId id="621"/>
            <p14:sldId id="633"/>
            <p14:sldId id="634"/>
            <p14:sldId id="646"/>
            <p14:sldId id="647"/>
            <p14:sldId id="654"/>
            <p14:sldId id="669"/>
            <p14:sldId id="268"/>
            <p14:sldId id="607"/>
            <p14:sldId id="635"/>
            <p14:sldId id="622"/>
            <p14:sldId id="648"/>
            <p14:sldId id="656"/>
            <p14:sldId id="659"/>
            <p14:sldId id="670"/>
            <p14:sldId id="269"/>
            <p14:sldId id="663"/>
            <p14:sldId id="664"/>
            <p14:sldId id="665"/>
            <p14:sldId id="666"/>
            <p14:sldId id="623"/>
            <p14:sldId id="649"/>
            <p14:sldId id="658"/>
            <p14:sldId id="671"/>
            <p14:sldId id="657"/>
            <p14:sldId id="610"/>
            <p14:sldId id="667"/>
            <p14:sldId id="615"/>
            <p14:sldId id="638"/>
            <p14:sldId id="668"/>
            <p14:sldId id="640"/>
            <p14:sldId id="625"/>
            <p14:sldId id="626"/>
            <p14:sldId id="650"/>
            <p14:sldId id="651"/>
            <p14:sldId id="660"/>
            <p14:sldId id="661"/>
            <p14:sldId id="662"/>
          </p14:sldIdLst>
        </p14:section>
        <p14:section name="Untitled Section" id="{BA479F6A-A86C-4A2F-B0CA-D5677B79C1B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40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7DD9D-8C7B-4186-AB2B-CB838A79D99F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2434D-BD33-4008-BA3D-161FABDBD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5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1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9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94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50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30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76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52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62434D-BD33-4008-BA3D-161FABDBD91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4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5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3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0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5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5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7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1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0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78FBD-8DE1-45C9-923F-6106F616120A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7A73F-C476-4892-8E02-AA319778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9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B64C-3979-42D9-B6C4-901EE10CA3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Computer Architecture Simulators for Different Instruction Formats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E5688C-1C31-478C-B2DC-654A6CAC5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Xuejun Liang</a:t>
            </a:r>
            <a:br>
              <a:rPr lang="en-US" dirty="0"/>
            </a:b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California State University – Stanislaus</a:t>
            </a:r>
            <a:br>
              <a:rPr lang="en-US" dirty="0"/>
            </a:br>
            <a:r>
              <a:rPr lang="en-US" dirty="0"/>
              <a:t>Turlock, CA 95382, USA</a:t>
            </a:r>
          </a:p>
        </p:txBody>
      </p:sp>
    </p:spTree>
    <p:extLst>
      <p:ext uri="{BB962C8B-B14F-4D97-AF65-F5344CB8AC3E}">
        <p14:creationId xmlns:p14="http://schemas.microsoft.com/office/powerpoint/2010/main" val="320794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D84E-1A5E-4A46-82F0-BCDC9F6E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AA4EA-1505-49FC-970B-79AB52FB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Two separate 32-bit integer arrays are used for memory data, and input data, respectively.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One 64-bit integer arrays are used for instructions.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But, Each instruction takes only 56 bits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5-bit opcode, and three 16-bit operand (address).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Three 1-bit indicating if the operand is local or global.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Instruction memory address is 16 bits. So, Instructions will take up to 64K 64-bit words (or integers).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The branch instructions use 16-bit absolute address. The instructions JNS also uses 16-bit absolution address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Each datum occupies 32 bits. The data address is 16 bits. So, we have 64K words of data memory.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Stack is growing towards higher data memory address</a:t>
            </a:r>
          </a:p>
        </p:txBody>
      </p:sp>
    </p:spTree>
    <p:extLst>
      <p:ext uri="{BB962C8B-B14F-4D97-AF65-F5344CB8AC3E}">
        <p14:creationId xmlns:p14="http://schemas.microsoft.com/office/powerpoint/2010/main" val="3152620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0D94-758F-4637-8540-F35DD8EA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Instruction Set</a:t>
            </a:r>
            <a:br>
              <a:rPr lang="en-US" sz="4000" dirty="0"/>
            </a:br>
            <a:r>
              <a:rPr lang="en-US" sz="2800" dirty="0"/>
              <a:t>Three M2M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8487E9-7DC8-4611-8F4B-5A517EF0E7FD}"/>
              </a:ext>
            </a:extLst>
          </p:cNvPr>
          <p:cNvSpPr/>
          <p:nvPr/>
        </p:nvSpPr>
        <p:spPr>
          <a:xfrm>
            <a:off x="516929" y="1794382"/>
            <a:ext cx="4150743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	32-bit 2’s compliment</a:t>
            </a:r>
          </a:p>
          <a:p>
            <a:r>
              <a:rPr lang="en-US" dirty="0"/>
              <a:t>PC: 		Program counter</a:t>
            </a:r>
          </a:p>
          <a:p>
            <a:r>
              <a:rPr lang="en-US" dirty="0"/>
              <a:t>M[A]: 	Memory content of variable A</a:t>
            </a:r>
          </a:p>
          <a:p>
            <a:r>
              <a:rPr lang="en-US" dirty="0"/>
              <a:t>PUSH PC: Push PC on stack</a:t>
            </a:r>
          </a:p>
          <a:p>
            <a:r>
              <a:rPr lang="en-US" dirty="0"/>
              <a:t>POP: 	Remove top content on stack</a:t>
            </a:r>
          </a:p>
          <a:p>
            <a:r>
              <a:rPr lang="en-US" dirty="0"/>
              <a:t>SP: 		Reserved location, Stack pointer</a:t>
            </a:r>
          </a:p>
          <a:p>
            <a:r>
              <a:rPr lang="en-US" dirty="0"/>
              <a:t>ZERO:	Reserved location, M[ZERO]=0</a:t>
            </a:r>
          </a:p>
          <a:p>
            <a:r>
              <a:rPr lang="en-US" dirty="0"/>
              <a:t>INPUT:	Reserved location for input</a:t>
            </a:r>
          </a:p>
          <a:p>
            <a:r>
              <a:rPr lang="en-US" dirty="0"/>
              <a:t>OUTPUT:	Reserved location for output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A35EB-8BF7-45BF-A878-ECE3295F0B58}"/>
              </a:ext>
            </a:extLst>
          </p:cNvPr>
          <p:cNvSpPr/>
          <p:nvPr/>
        </p:nvSpPr>
        <p:spPr>
          <a:xfrm>
            <a:off x="516929" y="4685823"/>
            <a:ext cx="3990485" cy="15542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$+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	Local variable </a:t>
            </a:r>
          </a:p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	Its address is M[SP]+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			where 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is a 16-bit integer.</a:t>
            </a:r>
          </a:p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Example: </a:t>
            </a:r>
            <a:r>
              <a:rPr lang="en-US" dirty="0"/>
              <a:t>ADD A B $+4 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means</a:t>
            </a:r>
          </a:p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dirty="0"/>
              <a:t>M[A] = M[B] + M[M[SP]+4]</a:t>
            </a:r>
            <a:endParaRPr lang="en-US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FF26628-BE3B-4994-960C-4C3ED4235D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1823993"/>
                  </p:ext>
                </p:extLst>
              </p:nvPr>
            </p:nvGraphicFramePr>
            <p:xfrm>
              <a:off x="4724232" y="1146151"/>
              <a:ext cx="3967281" cy="49860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25790">
                      <a:extLst>
                        <a:ext uri="{9D8B030D-6E8A-4147-A177-3AD203B41FA5}">
                          <a16:colId xmlns:a16="http://schemas.microsoft.com/office/drawing/2014/main" val="2572785631"/>
                        </a:ext>
                      </a:extLst>
                    </a:gridCol>
                    <a:gridCol w="1396533">
                      <a:extLst>
                        <a:ext uri="{9D8B030D-6E8A-4147-A177-3AD203B41FA5}">
                          <a16:colId xmlns:a16="http://schemas.microsoft.com/office/drawing/2014/main" val="1109096907"/>
                        </a:ext>
                      </a:extLst>
                    </a:gridCol>
                    <a:gridCol w="2144958">
                      <a:extLst>
                        <a:ext uri="{9D8B030D-6E8A-4147-A177-3AD203B41FA5}">
                          <a16:colId xmlns:a16="http://schemas.microsoft.com/office/drawing/2014/main" val="219289743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Meaning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041717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LI C 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542557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C A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M[A]+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680129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M[C] </a:t>
                          </a:r>
                          <a:r>
                            <a:rPr lang="en-US" sz="16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>
                              <a:effectLst/>
                            </a:rPr>
                            <a:t> M[A]+M[B]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552429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M[A]-M[B]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0810708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MUL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M[A]*M[B]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609735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DIV      C A B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M[A]/M[B]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736228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REM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M[A]%M[B]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519320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 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M[A+M[B]]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9037852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     C A B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M[A+M[B]]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 M[C]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2935023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GOTO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1786086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= M[B]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2197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M[B] TO 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1609957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1600" i="0">
                                  <a:effectLst/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]≥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M[B]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55694256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 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&lt; M[B]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590295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JNS    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PUSH PC</a:t>
                          </a:r>
                          <a:r>
                            <a:rPr lang="en-US" sz="1600" dirty="0">
                              <a:effectLst/>
                            </a:rPr>
                            <a:t> &amp; 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 </a:t>
                          </a:r>
                          <a:r>
                            <a:rPr lang="en-US" sz="1600" dirty="0">
                              <a:effectLst/>
                            </a:rPr>
                            <a:t>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240678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JR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M[M[SP]] &amp;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POP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148918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READ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M[INPUT] </a:t>
                          </a:r>
                          <a:r>
                            <a:rPr lang="en-US" sz="16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>
                              <a:effectLst/>
                            </a:rPr>
                            <a:t> Input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160107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PRNT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Print M[OUTPUT]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2158419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26526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DFF26628-BE3B-4994-960C-4C3ED4235DD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1823993"/>
                  </p:ext>
                </p:extLst>
              </p:nvPr>
            </p:nvGraphicFramePr>
            <p:xfrm>
              <a:off x="4724232" y="1146151"/>
              <a:ext cx="3967281" cy="49860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25790">
                      <a:extLst>
                        <a:ext uri="{9D8B030D-6E8A-4147-A177-3AD203B41FA5}">
                          <a16:colId xmlns:a16="http://schemas.microsoft.com/office/drawing/2014/main" val="2572785631"/>
                        </a:ext>
                      </a:extLst>
                    </a:gridCol>
                    <a:gridCol w="1396533">
                      <a:extLst>
                        <a:ext uri="{9D8B030D-6E8A-4147-A177-3AD203B41FA5}">
                          <a16:colId xmlns:a16="http://schemas.microsoft.com/office/drawing/2014/main" val="1109096907"/>
                        </a:ext>
                      </a:extLst>
                    </a:gridCol>
                    <a:gridCol w="2144958">
                      <a:extLst>
                        <a:ext uri="{9D8B030D-6E8A-4147-A177-3AD203B41FA5}">
                          <a16:colId xmlns:a16="http://schemas.microsoft.com/office/drawing/2014/main" val="2192897439"/>
                        </a:ext>
                      </a:extLst>
                    </a:gridCol>
                  </a:tblGrid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Meaning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50417176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LI C 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5425570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C A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M[A]+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6801295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M[C] </a:t>
                          </a:r>
                          <a:r>
                            <a:rPr lang="en-US" sz="16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>
                              <a:effectLst/>
                            </a:rPr>
                            <a:t> M[A]+M[B]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5524292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M[A]-M[B]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08107083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MUL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M[A]*M[B]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60973500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DIV      C A B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M[A]/M[B]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7362285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REM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M[A]%M[B]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5193205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     C A B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M[A+M[B]]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90378523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     C A B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M[A+M[B]]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 M[C]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29350239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GOTO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17860869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= M[B]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21976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4986" t="-1219512" r="-1133" b="-7487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16099574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84986" t="-1319512" r="-1133" b="-6487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6942560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      A B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&lt; M[B]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5902955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JNS    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PUSH PC</a:t>
                          </a:r>
                          <a:r>
                            <a:rPr lang="en-US" sz="1600" dirty="0">
                              <a:effectLst/>
                            </a:rPr>
                            <a:t> &amp; 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 </a:t>
                          </a:r>
                          <a:r>
                            <a:rPr lang="en-US" sz="1600" dirty="0">
                              <a:effectLst/>
                            </a:rPr>
                            <a:t>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24067806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JR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M[M[SP]] &amp;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POP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148918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READ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M[INPUT] </a:t>
                          </a:r>
                          <a:r>
                            <a:rPr lang="en-US" sz="16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>
                              <a:effectLst/>
                            </a:rPr>
                            <a:t> Input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1601079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PRNT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Print M[OUTPUT]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21584197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2652677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40042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22E4-D731-470B-83DF-0B9689093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Pseudo-Instructions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69BE1760-06B7-4B17-B452-AD40AE0C36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3330348"/>
                  </p:ext>
                </p:extLst>
              </p:nvPr>
            </p:nvGraphicFramePr>
            <p:xfrm>
              <a:off x="1046376" y="1974896"/>
              <a:ext cx="6551220" cy="39657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24206">
                      <a:extLst>
                        <a:ext uri="{9D8B030D-6E8A-4147-A177-3AD203B41FA5}">
                          <a16:colId xmlns:a16="http://schemas.microsoft.com/office/drawing/2014/main" val="3573574298"/>
                        </a:ext>
                      </a:extLst>
                    </a:gridCol>
                    <a:gridCol w="1423447">
                      <a:extLst>
                        <a:ext uri="{9D8B030D-6E8A-4147-A177-3AD203B41FA5}">
                          <a16:colId xmlns:a16="http://schemas.microsoft.com/office/drawing/2014/main" val="1609314857"/>
                        </a:ext>
                      </a:extLst>
                    </a:gridCol>
                    <a:gridCol w="2318994">
                      <a:extLst>
                        <a:ext uri="{9D8B030D-6E8A-4147-A177-3AD203B41FA5}">
                          <a16:colId xmlns:a16="http://schemas.microsoft.com/office/drawing/2014/main" val="3184571594"/>
                        </a:ext>
                      </a:extLst>
                    </a:gridCol>
                    <a:gridCol w="2384573">
                      <a:extLst>
                        <a:ext uri="{9D8B030D-6E8A-4147-A177-3AD203B41FA5}">
                          <a16:colId xmlns:a16="http://schemas.microsoft.com/office/drawing/2014/main" val="245298809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Pseudo-instruction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Meaning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Instruction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6529314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MOVE A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M[B]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    A ZERO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45306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GETI    A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M[M[B]]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     A ZERO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5939987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PUTI    A B</a:t>
                          </a:r>
                          <a:endParaRPr lang="en-US" sz="18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M[M[B]] </a:t>
                          </a: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 M[A]</a:t>
                          </a:r>
                          <a:endParaRPr lang="en-US" sz="18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     A ZERO B</a:t>
                          </a:r>
                          <a:endParaRPr lang="en-US" sz="18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608676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BEQZ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If M[A] = 0 GOTO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BEQ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9229867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5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BNEZ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If M[A] 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</a:rPr>
                            <a:t> 0 GOTO L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BNE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240967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6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BGEZ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If M[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]≥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</a:rPr>
                            <a:t> 0 GOTO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BGE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92924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BLTZ 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If M[A] &lt; 0 GOTO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BLT 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2037014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8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NEG    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- M[A]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SUB     A ZERO 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3794714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9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POP    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M[M[SP]]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effectLst/>
                            </a:rPr>
                            <a:t>M[SP]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M[SP] – 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     A ZERO SP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ADDI   SP </a:t>
                          </a:r>
                          <a:r>
                            <a:rPr lang="en-US" sz="1800" dirty="0" err="1">
                              <a:effectLst/>
                            </a:rPr>
                            <a:t>SP</a:t>
                          </a:r>
                          <a:r>
                            <a:rPr lang="en-US" sz="1800" dirty="0">
                              <a:effectLst/>
                            </a:rPr>
                            <a:t> -1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6115342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PUSH  A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M[SP] 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M[SP] + 1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M[M[SP]] 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M[A]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ADDI   SP </a:t>
                          </a:r>
                          <a:r>
                            <a:rPr lang="en-US" sz="18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1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PUT     A ZERO SP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11823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69BE1760-06B7-4B17-B452-AD40AE0C36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3330348"/>
                  </p:ext>
                </p:extLst>
              </p:nvPr>
            </p:nvGraphicFramePr>
            <p:xfrm>
              <a:off x="1046376" y="1974896"/>
              <a:ext cx="6551220" cy="396577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24206">
                      <a:extLst>
                        <a:ext uri="{9D8B030D-6E8A-4147-A177-3AD203B41FA5}">
                          <a16:colId xmlns:a16="http://schemas.microsoft.com/office/drawing/2014/main" val="3573574298"/>
                        </a:ext>
                      </a:extLst>
                    </a:gridCol>
                    <a:gridCol w="1423447">
                      <a:extLst>
                        <a:ext uri="{9D8B030D-6E8A-4147-A177-3AD203B41FA5}">
                          <a16:colId xmlns:a16="http://schemas.microsoft.com/office/drawing/2014/main" val="1609314857"/>
                        </a:ext>
                      </a:extLst>
                    </a:gridCol>
                    <a:gridCol w="2318994">
                      <a:extLst>
                        <a:ext uri="{9D8B030D-6E8A-4147-A177-3AD203B41FA5}">
                          <a16:colId xmlns:a16="http://schemas.microsoft.com/office/drawing/2014/main" val="3184571594"/>
                        </a:ext>
                      </a:extLst>
                    </a:gridCol>
                    <a:gridCol w="2384573">
                      <a:extLst>
                        <a:ext uri="{9D8B030D-6E8A-4147-A177-3AD203B41FA5}">
                          <a16:colId xmlns:a16="http://schemas.microsoft.com/office/drawing/2014/main" val="2452988095"/>
                        </a:ext>
                      </a:extLst>
                    </a:gridCol>
                  </a:tblGrid>
                  <a:tr h="57397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Pseudo-instruction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Meaning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Instruction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65293143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MOVE A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M[B]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    A ZERO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4530603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GETI    A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M[M[B]]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     A ZERO B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59399877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PUTI    A B</a:t>
                          </a:r>
                          <a:endParaRPr lang="en-US" sz="18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M[M[B]] </a:t>
                          </a: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 M[A]</a:t>
                          </a:r>
                          <a:endParaRPr lang="en-US" sz="18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     A ZERO B</a:t>
                          </a:r>
                          <a:endParaRPr lang="en-US" sz="18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6086764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BEQZ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If M[A] = 0 GOTO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BEQ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92298672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5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BNEZ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9790" t="-630435" r="-103937" b="-76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BNE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2409676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6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BGEZ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9790" t="-730435" r="-103937" b="-66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BGE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29292480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BLTZ    A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If M[A] &lt; 0 GOTO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BLT      A ZERO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20370140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8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NEG    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- M[A]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SUB     A ZERO 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37947145"/>
                      </a:ext>
                    </a:extLst>
                  </a:tr>
                  <a:tr h="57397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9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POP    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M[A]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M[M[SP]]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effectLst/>
                            </a:rPr>
                            <a:t>M[SP]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M[SP] – 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     A ZERO SP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ADDI   SP </a:t>
                          </a:r>
                          <a:r>
                            <a:rPr lang="en-US" sz="1800" dirty="0" err="1">
                              <a:effectLst/>
                            </a:rPr>
                            <a:t>SP</a:t>
                          </a:r>
                          <a:r>
                            <a:rPr lang="en-US" sz="1800" dirty="0">
                              <a:effectLst/>
                            </a:rPr>
                            <a:t> -1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61153428"/>
                      </a:ext>
                    </a:extLst>
                  </a:tr>
                  <a:tr h="573977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PUSH  A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M[SP] 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M[SP] + 1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M[M[SP]] 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M[A]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ADDI   SP </a:t>
                          </a:r>
                          <a:r>
                            <a:rPr lang="en-US" sz="18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 1</a:t>
                          </a: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PUT     A ZERO SP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311823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48464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DE6D-3080-4866-B44F-BC5E7D28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Two-address machine (R-to-R)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22FC5-7070-49A1-B4A3-E5153440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Binary, two's complement data representation.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Stored program, fixed word length data and instructions.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words of word-addressable data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words of word-addressable instruction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32-bit data words.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32-bit instructions</a:t>
            </a:r>
            <a:r>
              <a:rPr lang="en-US" sz="2000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A 32-bit arithmetic logic unit (ALU).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Only arithmetic operations are implemented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Registers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PC: 32-bit Program counter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SP: Stack pointer pointing to the top of the stack</a:t>
            </a:r>
          </a:p>
        </p:txBody>
      </p:sp>
    </p:spTree>
    <p:extLst>
      <p:ext uri="{BB962C8B-B14F-4D97-AF65-F5344CB8AC3E}">
        <p14:creationId xmlns:p14="http://schemas.microsoft.com/office/powerpoint/2010/main" val="1912678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3F801-987B-4E42-AF45-CC1487214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 General-Purpose Registers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110C10-F27A-48C7-81AA-057FA6B17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118785"/>
              </p:ext>
            </p:extLst>
          </p:nvPr>
        </p:nvGraphicFramePr>
        <p:xfrm>
          <a:off x="841099" y="2175344"/>
          <a:ext cx="7461802" cy="3965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9547">
                  <a:extLst>
                    <a:ext uri="{9D8B030D-6E8A-4147-A177-3AD203B41FA5}">
                      <a16:colId xmlns:a16="http://schemas.microsoft.com/office/drawing/2014/main" val="314808941"/>
                    </a:ext>
                  </a:extLst>
                </a:gridCol>
                <a:gridCol w="1336975">
                  <a:extLst>
                    <a:ext uri="{9D8B030D-6E8A-4147-A177-3AD203B41FA5}">
                      <a16:colId xmlns:a16="http://schemas.microsoft.com/office/drawing/2014/main" val="292600202"/>
                    </a:ext>
                  </a:extLst>
                </a:gridCol>
                <a:gridCol w="4795280">
                  <a:extLst>
                    <a:ext uri="{9D8B030D-6E8A-4147-A177-3AD203B41FA5}">
                      <a16:colId xmlns:a16="http://schemas.microsoft.com/office/drawing/2014/main" val="3156313530"/>
                    </a:ext>
                  </a:extLst>
                </a:gridCol>
              </a:tblGrid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 dirty="0">
                          <a:effectLst/>
                        </a:rPr>
                        <a:t>Name</a:t>
                      </a:r>
                      <a:endParaRPr lang="en-US" sz="1800" spc="-5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Number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Usage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4894772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$zero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$0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The constant value 0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812144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$at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$1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Reserved for assembler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5571154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$v0-$v1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$2-$3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Expression evaluation and results of a function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3394410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$a0-$a3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$4-$7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Argument 1-4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673105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$t0-$t7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$8-$15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x-none" sz="1800" spc="-5">
                          <a:effectLst/>
                        </a:rPr>
                        <a:t>Temporar</a:t>
                      </a:r>
                      <a:r>
                        <a:rPr lang="en-US" sz="1800" spc="-5">
                          <a:effectLst/>
                        </a:rPr>
                        <a:t>y (not preserved across call)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937037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$s0-$s7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$16-$23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Saved </a:t>
                      </a:r>
                      <a:r>
                        <a:rPr lang="x-none" sz="1800" spc="-5">
                          <a:effectLst/>
                        </a:rPr>
                        <a:t>temporar</a:t>
                      </a:r>
                      <a:r>
                        <a:rPr lang="en-US" sz="1800" spc="-5">
                          <a:effectLst/>
                        </a:rPr>
                        <a:t>y (preserved across call)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063732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$t8-$t9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$24-$25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x-none" sz="1800" spc="-5">
                          <a:effectLst/>
                        </a:rPr>
                        <a:t>Temporar</a:t>
                      </a:r>
                      <a:r>
                        <a:rPr lang="en-US" sz="1800" spc="-5">
                          <a:effectLst/>
                        </a:rPr>
                        <a:t>y (not preserved across call)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2490277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$k0-$k1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$26-$27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 dirty="0">
                          <a:effectLst/>
                        </a:rPr>
                        <a:t>Reserved for OS kernel</a:t>
                      </a:r>
                      <a:endParaRPr lang="en-US" sz="1800" spc="-5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668453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$gp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$28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Pointer to global area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6668298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$sp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$29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x-none" sz="1800" spc="-5">
                          <a:effectLst/>
                        </a:rPr>
                        <a:t>Stack pointer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618719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$fp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$30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 dirty="0">
                          <a:effectLst/>
                        </a:rPr>
                        <a:t>Frame pointer</a:t>
                      </a:r>
                      <a:endParaRPr lang="en-US" sz="1800" spc="-5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6492290"/>
                  </a:ext>
                </a:extLst>
              </a:tr>
              <a:tr h="305055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$ra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en-US" sz="1800" spc="-5">
                          <a:effectLst/>
                        </a:rPr>
                        <a:t>$31</a:t>
                      </a:r>
                      <a:endParaRPr lang="en-US" sz="1800" spc="-5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82880" algn="l"/>
                        </a:tabLst>
                      </a:pPr>
                      <a:r>
                        <a:rPr lang="x-none" sz="1800" spc="-5" dirty="0">
                          <a:effectLst/>
                        </a:rPr>
                        <a:t>Return address</a:t>
                      </a:r>
                      <a:r>
                        <a:rPr lang="en-US" sz="1800" spc="-5" dirty="0">
                          <a:effectLst/>
                        </a:rPr>
                        <a:t> (used by function call)</a:t>
                      </a:r>
                      <a:endParaRPr lang="en-US" sz="1800" spc="-5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97551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64DE865-66D2-46C6-A75F-A0D6C6E8F65F}"/>
              </a:ext>
            </a:extLst>
          </p:cNvPr>
          <p:cNvSpPr/>
          <p:nvPr/>
        </p:nvSpPr>
        <p:spPr>
          <a:xfrm>
            <a:off x="2852600" y="1690689"/>
            <a:ext cx="3023585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MIPS Register Convention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9118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D84E-1A5E-4A46-82F0-BCDC9F6E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 (R2R)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AA4EA-1505-49FC-970B-79AB52FB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Three separate 32-bit integer arrays are used for instructions, memory data, and input data, respectively.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But, Each instruction takes only 26 bits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5-bit opcode, 5-bit registers, and 16-bit operand (address).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Instruction memory address is 16 bits. So, Instructions will take up to 64K 32-bit words (or integers).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The branch instructions use 16-bit absolute address. The instructions JNS also uses 16-bit absolution address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Each datum occupies 32 bits. The data address is 16 bits. So, we have 64K words of data memory.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Stack is growing towards higher data memory address</a:t>
            </a:r>
          </a:p>
        </p:txBody>
      </p:sp>
    </p:spTree>
    <p:extLst>
      <p:ext uri="{BB962C8B-B14F-4D97-AF65-F5344CB8AC3E}">
        <p14:creationId xmlns:p14="http://schemas.microsoft.com/office/powerpoint/2010/main" val="858450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0D94-758F-4637-8540-F35DD8EA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Instruction Set</a:t>
            </a:r>
            <a:br>
              <a:rPr lang="en-US" sz="4000" dirty="0"/>
            </a:br>
            <a:r>
              <a:rPr lang="en-US" sz="2800" dirty="0"/>
              <a:t>Two R2R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8487E9-7DC8-4611-8F4B-5A517EF0E7FD}"/>
              </a:ext>
            </a:extLst>
          </p:cNvPr>
          <p:cNvSpPr/>
          <p:nvPr/>
        </p:nvSpPr>
        <p:spPr>
          <a:xfrm>
            <a:off x="516929" y="1794382"/>
            <a:ext cx="4150743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	16-bit 2’s compliment</a:t>
            </a:r>
          </a:p>
          <a:p>
            <a:r>
              <a:rPr lang="en-US" dirty="0"/>
              <a:t>PC: 		Program counter</a:t>
            </a:r>
          </a:p>
          <a:p>
            <a:r>
              <a:rPr lang="en-US" dirty="0"/>
              <a:t>R, R1:	Registers</a:t>
            </a:r>
          </a:p>
          <a:p>
            <a:r>
              <a:rPr lang="en-US" dirty="0"/>
              <a:t>L:		Label</a:t>
            </a:r>
          </a:p>
          <a:p>
            <a:r>
              <a:rPr lang="en-US" dirty="0"/>
              <a:t>M[R]: 	Memory content at address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00F28A4-1799-4DD2-9BC3-E2513100D2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9634811"/>
                  </p:ext>
                </p:extLst>
              </p:nvPr>
            </p:nvGraphicFramePr>
            <p:xfrm>
              <a:off x="4892510" y="656564"/>
              <a:ext cx="3870489" cy="56096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0143">
                      <a:extLst>
                        <a:ext uri="{9D8B030D-6E8A-4147-A177-3AD203B41FA5}">
                          <a16:colId xmlns:a16="http://schemas.microsoft.com/office/drawing/2014/main" val="942710087"/>
                        </a:ext>
                      </a:extLst>
                    </a:gridCol>
                    <a:gridCol w="1527963">
                      <a:extLst>
                        <a:ext uri="{9D8B030D-6E8A-4147-A177-3AD203B41FA5}">
                          <a16:colId xmlns:a16="http://schemas.microsoft.com/office/drawing/2014/main" val="3428039652"/>
                        </a:ext>
                      </a:extLst>
                    </a:gridCol>
                    <a:gridCol w="1872383">
                      <a:extLst>
                        <a:ext uri="{9D8B030D-6E8A-4147-A177-3AD203B41FA5}">
                          <a16:colId xmlns:a16="http://schemas.microsoft.com/office/drawing/2014/main" val="375253182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op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Instruction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Meaning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7825195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LI         R  </a:t>
                          </a:r>
                          <a:r>
                            <a:rPr lang="en-US" sz="1800" dirty="0" err="1">
                              <a:effectLst/>
                            </a:rPr>
                            <a:t>Imm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r>
                            <a:rPr lang="en-US" sz="1800" dirty="0" err="1">
                              <a:effectLst/>
                            </a:rPr>
                            <a:t>Imm</a:t>
                          </a:r>
                          <a:r>
                            <a:rPr lang="en-US" sz="1800" dirty="0">
                              <a:effectLst/>
                            </a:rPr>
                            <a:t>      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599355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ADDI   R  </a:t>
                          </a:r>
                          <a:r>
                            <a:rPr lang="en-US" sz="1800" dirty="0" err="1">
                              <a:effectLst/>
                            </a:rPr>
                            <a:t>Imm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r>
                            <a:rPr lang="en-US" sz="1800" dirty="0" err="1">
                              <a:effectLst/>
                            </a:rPr>
                            <a:t>R+Imm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99058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    R  R1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R+R1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1570123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SUB     R  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R-/R1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807758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MUL    R  R1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R*R1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558989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5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DIV      R  R1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R/R1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26545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6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REM    R  R1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R%R1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392283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     R  R1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M[R1]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92751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8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PUT     R  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M[R1]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627876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9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GOTO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PC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9125957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10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BEQZ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If R = 0 GOTO L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9715812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BNEZ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If R 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sz="1800">
                              <a:effectLst/>
                            </a:rPr>
                            <a:t> 0 GOTO L 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487603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12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BGEZ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If R </a:t>
                          </a:r>
                          <a14:m>
                            <m:oMath xmlns:m="http://schemas.openxmlformats.org/officeDocument/2006/math">
                              <m:r>
                                <a:rPr lang="en-US" sz="1800">
                                  <a:effectLst/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1800">
                              <a:effectLst/>
                            </a:rPr>
                            <a:t> 0 GOTO L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1332166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13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BLTZ 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If R &lt; 0 GOTO L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5642723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14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JNS    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$ra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r>
                            <a:rPr lang="en-US" sz="1800" i="1" dirty="0">
                              <a:effectLst/>
                            </a:rPr>
                            <a:t>PC</a:t>
                          </a:r>
                          <a:r>
                            <a:rPr lang="en-US" sz="1800" dirty="0">
                              <a:effectLst/>
                            </a:rPr>
                            <a:t> &amp; </a:t>
                          </a:r>
                          <a:r>
                            <a:rPr lang="en-US" sz="1800" i="1" dirty="0">
                              <a:effectLst/>
                            </a:rPr>
                            <a:t>PC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L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8158008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15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JR      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PC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$ra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0979403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16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READ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$v0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Input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0634323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17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PRNT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Print $a0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2765093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18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STOP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Stop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93310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00F28A4-1799-4DD2-9BC3-E2513100D2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9634811"/>
                  </p:ext>
                </p:extLst>
              </p:nvPr>
            </p:nvGraphicFramePr>
            <p:xfrm>
              <a:off x="4892510" y="656564"/>
              <a:ext cx="3870489" cy="56096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0143">
                      <a:extLst>
                        <a:ext uri="{9D8B030D-6E8A-4147-A177-3AD203B41FA5}">
                          <a16:colId xmlns:a16="http://schemas.microsoft.com/office/drawing/2014/main" val="942710087"/>
                        </a:ext>
                      </a:extLst>
                    </a:gridCol>
                    <a:gridCol w="1527963">
                      <a:extLst>
                        <a:ext uri="{9D8B030D-6E8A-4147-A177-3AD203B41FA5}">
                          <a16:colId xmlns:a16="http://schemas.microsoft.com/office/drawing/2014/main" val="3428039652"/>
                        </a:ext>
                      </a:extLst>
                    </a:gridCol>
                    <a:gridCol w="1872383">
                      <a:extLst>
                        <a:ext uri="{9D8B030D-6E8A-4147-A177-3AD203B41FA5}">
                          <a16:colId xmlns:a16="http://schemas.microsoft.com/office/drawing/2014/main" val="3752531825"/>
                        </a:ext>
                      </a:extLst>
                    </a:gridCol>
                  </a:tblGrid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op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Instruction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Meaning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78251951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0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LI         R  </a:t>
                          </a:r>
                          <a:r>
                            <a:rPr lang="en-US" sz="1800" dirty="0" err="1">
                              <a:effectLst/>
                            </a:rPr>
                            <a:t>Imm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r>
                            <a:rPr lang="en-US" sz="1800" dirty="0" err="1">
                              <a:effectLst/>
                            </a:rPr>
                            <a:t>Imm</a:t>
                          </a:r>
                          <a:r>
                            <a:rPr lang="en-US" sz="1800" dirty="0">
                              <a:effectLst/>
                            </a:rPr>
                            <a:t>      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59935519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ADDI   R  </a:t>
                          </a:r>
                          <a:r>
                            <a:rPr lang="en-US" sz="1800" dirty="0" err="1">
                              <a:effectLst/>
                            </a:rPr>
                            <a:t>Imm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r>
                            <a:rPr lang="en-US" sz="1800" dirty="0" err="1">
                              <a:effectLst/>
                            </a:rPr>
                            <a:t>R+Imm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39905817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2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ADD    R  R1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R+R1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15701235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3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SUB     R  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R-/R1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80775847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4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MUL    R  R1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R*R1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5589897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5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DIV      R  R1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R/R1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2654558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6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REM    R  R1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R%R1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3922833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7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GET     R  R1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M[R1]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69275147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8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PUT     R  R1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M[R1]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R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6278763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9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GOTO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PC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91259574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10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BEQZ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If R = 0 GOTO L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97158122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11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BNEZ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6818" t="-1226087" r="-1299" b="-7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4876039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12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BGEZ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6818" t="-1326087" r="-1299" b="-6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3321669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13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BLTZ    R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If R &lt; 0 GOTO L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56427232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14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JNS      L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$ra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</a:t>
                          </a:r>
                          <a:r>
                            <a:rPr lang="en-US" sz="1800" i="1" dirty="0">
                              <a:effectLst/>
                            </a:rPr>
                            <a:t>PC</a:t>
                          </a:r>
                          <a:r>
                            <a:rPr lang="en-US" sz="1800" dirty="0">
                              <a:effectLst/>
                            </a:rPr>
                            <a:t> &amp; </a:t>
                          </a:r>
                          <a:r>
                            <a:rPr lang="en-US" sz="1800" i="1" dirty="0">
                              <a:effectLst/>
                            </a:rPr>
                            <a:t>PC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L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81580082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15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JR      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PC </a:t>
                          </a:r>
                          <a:r>
                            <a:rPr lang="en-US" sz="18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>
                              <a:effectLst/>
                            </a:rPr>
                            <a:t> $ra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09794035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16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READ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$v0 </a:t>
                          </a:r>
                          <a:r>
                            <a:rPr lang="en-US" sz="18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800" dirty="0">
                              <a:effectLst/>
                            </a:rPr>
                            <a:t> Input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06343233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17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PRNT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Print $a0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27650933"/>
                      </a:ext>
                    </a:extLst>
                  </a:tr>
                  <a:tr h="2804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</a:rPr>
                            <a:t>18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STOP  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</a:rPr>
                            <a:t>Stop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9933104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08331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22E4-D731-470B-83DF-0B968909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5517"/>
          </a:xfrm>
        </p:spPr>
        <p:txBody>
          <a:bodyPr/>
          <a:lstStyle/>
          <a:p>
            <a:r>
              <a:rPr lang="en-US" dirty="0"/>
              <a:t>Pseudo-Instructions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A7428FD-7B31-4279-A4B6-2BDDC64D4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98948"/>
              </p:ext>
            </p:extLst>
          </p:nvPr>
        </p:nvGraphicFramePr>
        <p:xfrm>
          <a:off x="961534" y="1073050"/>
          <a:ext cx="6561055" cy="5624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023">
                  <a:extLst>
                    <a:ext uri="{9D8B030D-6E8A-4147-A177-3AD203B41FA5}">
                      <a16:colId xmlns:a16="http://schemas.microsoft.com/office/drawing/2014/main" val="2044476999"/>
                    </a:ext>
                  </a:extLst>
                </a:gridCol>
                <a:gridCol w="2042811">
                  <a:extLst>
                    <a:ext uri="{9D8B030D-6E8A-4147-A177-3AD203B41FA5}">
                      <a16:colId xmlns:a16="http://schemas.microsoft.com/office/drawing/2014/main" val="2208309079"/>
                    </a:ext>
                  </a:extLst>
                </a:gridCol>
                <a:gridCol w="1781666">
                  <a:extLst>
                    <a:ext uri="{9D8B030D-6E8A-4147-A177-3AD203B41FA5}">
                      <a16:colId xmlns:a16="http://schemas.microsoft.com/office/drawing/2014/main" val="1482712280"/>
                    </a:ext>
                  </a:extLst>
                </a:gridCol>
                <a:gridCol w="2375555">
                  <a:extLst>
                    <a:ext uri="{9D8B030D-6E8A-4147-A177-3AD203B41FA5}">
                      <a16:colId xmlns:a16="http://schemas.microsoft.com/office/drawing/2014/main" val="2336980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Pseudo-instruction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Meaning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Instruction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094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        R    Var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&amp;Var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R    Var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0019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MOVE R  R1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R1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$at    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  $at    R1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R    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  R       $at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8244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NEG    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 </a:t>
                      </a:r>
                      <a:r>
                        <a:rPr lang="en-US" sz="160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>
                          <a:effectLst/>
                        </a:rPr>
                        <a:t> -R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$at   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SUB   $at   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R      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  R      $at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422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GETI   R2  </a:t>
                      </a:r>
                      <a:r>
                        <a:rPr lang="en-US" sz="1600" dirty="0" err="1">
                          <a:effectLst/>
                        </a:rPr>
                        <a:t>Imm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R2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M[</a:t>
                      </a:r>
                      <a:r>
                        <a:rPr lang="en-US" sz="1600" dirty="0" err="1">
                          <a:effectLst/>
                        </a:rPr>
                        <a:t>Imm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$at  </a:t>
                      </a:r>
                      <a:r>
                        <a:rPr lang="en-US" sz="1600" dirty="0" err="1">
                          <a:effectLst/>
                        </a:rPr>
                        <a:t>Imm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GET   R2   $at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835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PUTI   R2  </a:t>
                      </a:r>
                      <a:r>
                        <a:rPr lang="en-US" sz="1600" dirty="0" err="1">
                          <a:effectLst/>
                        </a:rPr>
                        <a:t>Imm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M[</a:t>
                      </a:r>
                      <a:r>
                        <a:rPr lang="en-US" sz="1600" dirty="0" err="1">
                          <a:effectLst/>
                        </a:rPr>
                        <a:t>Imm</a:t>
                      </a:r>
                      <a:r>
                        <a:rPr lang="en-US" sz="1600" dirty="0">
                          <a:effectLst/>
                        </a:rPr>
                        <a:t>]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R2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$at   </a:t>
                      </a:r>
                      <a:r>
                        <a:rPr lang="en-US" sz="1600" dirty="0" err="1">
                          <a:effectLst/>
                        </a:rPr>
                        <a:t>Imm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PUT   R2    $at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909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GETV  R2  Var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R2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M[Var]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$at   var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GET   R2    $at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709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PUTV  R2  Var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M[Var]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R2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       $at   var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PUT   R2    $at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1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POP    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M[$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= $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- 1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GET   R      $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ADDI $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-1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883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PUSH 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</a:t>
                      </a:r>
                      <a:r>
                        <a:rPr lang="en-US" sz="1600" dirty="0" err="1">
                          <a:effectLst/>
                        </a:rPr>
                        <a:t>sp</a:t>
                      </a:r>
                      <a:r>
                        <a:rPr lang="en-US" sz="1600" dirty="0">
                          <a:effectLst/>
                        </a:rPr>
                        <a:t> = $</a:t>
                      </a:r>
                      <a:r>
                        <a:rPr lang="en-US" sz="1600" dirty="0" err="1">
                          <a:effectLst/>
                        </a:rPr>
                        <a:t>sp</a:t>
                      </a:r>
                      <a:r>
                        <a:rPr lang="en-US" sz="1600" dirty="0">
                          <a:effectLst/>
                        </a:rPr>
                        <a:t> + 1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M[$</a:t>
                      </a:r>
                      <a:r>
                        <a:rPr lang="en-US" sz="1600" dirty="0" err="1">
                          <a:effectLst/>
                        </a:rPr>
                        <a:t>sp</a:t>
                      </a:r>
                      <a:r>
                        <a:rPr lang="en-US" sz="1600" dirty="0">
                          <a:effectLst/>
                        </a:rPr>
                        <a:t>] </a:t>
                      </a:r>
                      <a:r>
                        <a:rPr lang="en-US" sz="16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600" dirty="0">
                          <a:effectLst/>
                        </a:rPr>
                        <a:t> 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ADDI $</a:t>
                      </a:r>
                      <a:r>
                        <a:rPr lang="en-US" sz="1600" dirty="0" err="1">
                          <a:effectLst/>
                        </a:rPr>
                        <a:t>sp</a:t>
                      </a:r>
                      <a:r>
                        <a:rPr lang="en-US" sz="1600" dirty="0">
                          <a:effectLst/>
                        </a:rPr>
                        <a:t> 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PUT   R      $</a:t>
                      </a:r>
                      <a:r>
                        <a:rPr lang="en-US" sz="1600" dirty="0" err="1">
                          <a:effectLst/>
                        </a:rPr>
                        <a:t>sp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462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104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DE6D-3080-4866-B44F-BC5E7D28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Three-address machine (R2R16)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22FC5-7070-49A1-B4A3-E5153440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Binary, two's complement data representation.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Stored program, fixed word length data and instructions.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words of word-addressable data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words of word-addressable instruction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32-bit data words.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32-bit instructions</a:t>
            </a:r>
            <a:r>
              <a:rPr lang="en-US" sz="2000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A 32-bit arithmetic logic unit (ALU).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Only arithmetic operations are implemented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Registers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PC: 32-bit Program counter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SP: Stack pointer pointing to the top of the stack</a:t>
            </a:r>
          </a:p>
        </p:txBody>
      </p:sp>
    </p:spTree>
    <p:extLst>
      <p:ext uri="{BB962C8B-B14F-4D97-AF65-F5344CB8AC3E}">
        <p14:creationId xmlns:p14="http://schemas.microsoft.com/office/powerpoint/2010/main" val="2828029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D84E-1A5E-4A46-82F0-BCDC9F6E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 (R2R16)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AA4EA-1505-49FC-970B-79AB52FB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Three separate 32-bit integer arrays are used for instructions, memory data, and input data, respectively.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But, Each instruction takes at most 31 bits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5-bit opcode, two 5-bit registers, and 16-bit operand (address).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Instruction memory address is 16 bits. So, Instructions will take up to 64K 32-bit words (or integers).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The branch instructions use 16-bit absolute address. The instructions JNS also uses 16-bit absolution address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Each datum occupies 32 bits. The data address is 16 bits. So, we have 64K words of data memory.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Stack is growing towards higher data memory address</a:t>
            </a:r>
          </a:p>
        </p:txBody>
      </p:sp>
    </p:spTree>
    <p:extLst>
      <p:ext uri="{BB962C8B-B14F-4D97-AF65-F5344CB8AC3E}">
        <p14:creationId xmlns:p14="http://schemas.microsoft.com/office/powerpoint/2010/main" val="231325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B2883-328A-4F08-B40D-18E82644A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A2F3C-E39D-4528-BD7F-BFFB4C768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MARIE is an accumulator-based machine simulator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Used in The Essentials of Computer Organization and Architecture, by Linda Null and Julia </a:t>
            </a:r>
            <a:r>
              <a:rPr lang="en-US" dirty="0" err="1"/>
              <a:t>Lobur</a:t>
            </a:r>
            <a:r>
              <a:rPr lang="en-US" dirty="0"/>
              <a:t> for assembly language programming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But, MARIE simulator has some problems: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Programmers can not define a variable to hold the address of another variable symbolically.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Conditional branch can only skip the next instruction. It takes numbers as its operands for indicating different conditions. Programmers have to remember these numbers.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MARIE do not have the stack pointer. So there is no stack frame and its subroutine has no local variables and can not be recursive. </a:t>
            </a:r>
            <a:r>
              <a:rPr lang="en-US" sz="2600" dirty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How to solve these problems?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Fix it or create a new one.</a:t>
            </a:r>
          </a:p>
        </p:txBody>
      </p:sp>
    </p:spTree>
    <p:extLst>
      <p:ext uri="{BB962C8B-B14F-4D97-AF65-F5344CB8AC3E}">
        <p14:creationId xmlns:p14="http://schemas.microsoft.com/office/powerpoint/2010/main" val="1258600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0D94-758F-4637-8540-F35DD8EA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Instruction Set</a:t>
            </a:r>
            <a:br>
              <a:rPr lang="en-US" sz="4000" dirty="0"/>
            </a:br>
            <a:r>
              <a:rPr lang="en-US" sz="2800" dirty="0"/>
              <a:t>Three R2R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8487E9-7DC8-4611-8F4B-5A517EF0E7FD}"/>
              </a:ext>
            </a:extLst>
          </p:cNvPr>
          <p:cNvSpPr/>
          <p:nvPr/>
        </p:nvSpPr>
        <p:spPr>
          <a:xfrm>
            <a:off x="516929" y="1794382"/>
            <a:ext cx="3932523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	16-bit 2’s compliment</a:t>
            </a:r>
          </a:p>
          <a:p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offset:	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or address of variable</a:t>
            </a:r>
          </a:p>
          <a:p>
            <a:r>
              <a:rPr lang="en-US" dirty="0"/>
              <a:t>PC: 		Program counter</a:t>
            </a:r>
          </a:p>
          <a:p>
            <a:r>
              <a:rPr lang="en-US" dirty="0"/>
              <a:t>R, R1:	Registers</a:t>
            </a:r>
          </a:p>
          <a:p>
            <a:r>
              <a:rPr lang="en-US" dirty="0"/>
              <a:t>L:		Label</a:t>
            </a:r>
          </a:p>
          <a:p>
            <a:r>
              <a:rPr lang="en-US" dirty="0"/>
              <a:t>M[R]: 	Memory content at address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DAEF9ED-05F7-4F97-A4CA-FE9E737EDE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9632119"/>
                  </p:ext>
                </p:extLst>
              </p:nvPr>
            </p:nvGraphicFramePr>
            <p:xfrm>
              <a:off x="4788816" y="1027907"/>
              <a:ext cx="4055072" cy="49860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00643">
                      <a:extLst>
                        <a:ext uri="{9D8B030D-6E8A-4147-A177-3AD203B41FA5}">
                          <a16:colId xmlns:a16="http://schemas.microsoft.com/office/drawing/2014/main" val="3474415627"/>
                        </a:ext>
                      </a:extLst>
                    </a:gridCol>
                    <a:gridCol w="1744079">
                      <a:extLst>
                        <a:ext uri="{9D8B030D-6E8A-4147-A177-3AD203B41FA5}">
                          <a16:colId xmlns:a16="http://schemas.microsoft.com/office/drawing/2014/main" val="897941779"/>
                        </a:ext>
                      </a:extLst>
                    </a:gridCol>
                    <a:gridCol w="1910350">
                      <a:extLst>
                        <a:ext uri="{9D8B030D-6E8A-4147-A177-3AD203B41FA5}">
                          <a16:colId xmlns:a16="http://schemas.microsoft.com/office/drawing/2014/main" val="43018052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Meaning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0049261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LI         R 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266605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  R R1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R1+Imm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202431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 R R1 R2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701084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1481169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MUL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29149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DIV  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1837813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REM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875449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     R R1 offset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M[R1+ offset]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2841794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 R R1 offset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M[R1+ offset]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0653171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GOTO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330328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=  R1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023343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R1 GOTO 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44069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R1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620478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 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&lt;  R1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9029401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JNS    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$ra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i="1" dirty="0">
                              <a:effectLst/>
                            </a:rPr>
                            <a:t>PC</a:t>
                          </a:r>
                          <a:r>
                            <a:rPr lang="en-US" sz="1600" dirty="0">
                              <a:effectLst/>
                            </a:rPr>
                            <a:t> &amp; </a:t>
                          </a:r>
                          <a:r>
                            <a:rPr lang="en-US" sz="1600" i="1" dirty="0">
                              <a:effectLst/>
                            </a:rPr>
                            <a:t>PC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0573128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$ra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9125707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READ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$v0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Input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10932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PRNT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Print $a0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1788729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Terminate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718832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DAEF9ED-05F7-4F97-A4CA-FE9E737EDE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9632119"/>
                  </p:ext>
                </p:extLst>
              </p:nvPr>
            </p:nvGraphicFramePr>
            <p:xfrm>
              <a:off x="4788816" y="1027907"/>
              <a:ext cx="4055072" cy="49860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00643">
                      <a:extLst>
                        <a:ext uri="{9D8B030D-6E8A-4147-A177-3AD203B41FA5}">
                          <a16:colId xmlns:a16="http://schemas.microsoft.com/office/drawing/2014/main" val="3474415627"/>
                        </a:ext>
                      </a:extLst>
                    </a:gridCol>
                    <a:gridCol w="1744079">
                      <a:extLst>
                        <a:ext uri="{9D8B030D-6E8A-4147-A177-3AD203B41FA5}">
                          <a16:colId xmlns:a16="http://schemas.microsoft.com/office/drawing/2014/main" val="897941779"/>
                        </a:ext>
                      </a:extLst>
                    </a:gridCol>
                    <a:gridCol w="1910350">
                      <a:extLst>
                        <a:ext uri="{9D8B030D-6E8A-4147-A177-3AD203B41FA5}">
                          <a16:colId xmlns:a16="http://schemas.microsoft.com/office/drawing/2014/main" val="430180521"/>
                        </a:ext>
                      </a:extLst>
                    </a:gridCol>
                  </a:tblGrid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Meaning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00492616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LI         R 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4266605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  R R1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R1+Imm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2024319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 R R1 R2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27010849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14811693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MUL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2914902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DIV  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1837813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REM    R R1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 +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8754497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     R R1 offset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M[R1+ offset]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28417942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 R R1 offset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M[R1+ offset]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06531711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GOTO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33032804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=  R1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0233437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12420" t="-1219512" r="-1274" b="-7487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5440691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12420" t="-1319512" r="-1274" b="-64878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204780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      R R1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&lt;  R1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90294015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JNS    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$ra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i="1" dirty="0">
                              <a:effectLst/>
                            </a:rPr>
                            <a:t>PC</a:t>
                          </a:r>
                          <a:r>
                            <a:rPr lang="en-US" sz="1600" dirty="0">
                              <a:effectLst/>
                            </a:rPr>
                            <a:t> &amp; </a:t>
                          </a:r>
                          <a:r>
                            <a:rPr lang="en-US" sz="1600" i="1" dirty="0">
                              <a:effectLst/>
                            </a:rPr>
                            <a:t>PC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05731281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$ra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91257074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READ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$v0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Input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109324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PRNT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Print $a0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17887294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  <a:latin typeface="Calibri" panose="020F0502020204030204" pitchFamily="34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a:t>Terminate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718832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66183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22E4-D731-470B-83DF-0B9689093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Pseudo-Instructions 3A R2R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7B09778F-8304-4EF1-82AD-21AFD3A2BD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2232741"/>
                  </p:ext>
                </p:extLst>
              </p:nvPr>
            </p:nvGraphicFramePr>
            <p:xfrm>
              <a:off x="933254" y="1690689"/>
              <a:ext cx="7013542" cy="46126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61975">
                      <a:extLst>
                        <a:ext uri="{9D8B030D-6E8A-4147-A177-3AD203B41FA5}">
                          <a16:colId xmlns:a16="http://schemas.microsoft.com/office/drawing/2014/main" val="192381317"/>
                        </a:ext>
                      </a:extLst>
                    </a:gridCol>
                    <a:gridCol w="1754127">
                      <a:extLst>
                        <a:ext uri="{9D8B030D-6E8A-4147-A177-3AD203B41FA5}">
                          <a16:colId xmlns:a16="http://schemas.microsoft.com/office/drawing/2014/main" val="2714753266"/>
                        </a:ext>
                      </a:extLst>
                    </a:gridCol>
                    <a:gridCol w="1954512">
                      <a:extLst>
                        <a:ext uri="{9D8B030D-6E8A-4147-A177-3AD203B41FA5}">
                          <a16:colId xmlns:a16="http://schemas.microsoft.com/office/drawing/2014/main" val="1233787927"/>
                        </a:ext>
                      </a:extLst>
                    </a:gridCol>
                    <a:gridCol w="2842928">
                      <a:extLst>
                        <a:ext uri="{9D8B030D-6E8A-4147-A177-3AD203B41FA5}">
                          <a16:colId xmlns:a16="http://schemas.microsoft.com/office/drawing/2014/main" val="332643086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Pseudo-instruction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Meaning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Instruction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067776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LA        R   Var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 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&amp;Var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Var: variable, 16-bit address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0061083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MOVE R2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R2 R1 $zero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58889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NEG    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 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-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R $zero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5094548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GETR   R2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M[R1]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GET    R2 R1 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019493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PUTR   R2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M[R1]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R2 R1 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975843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GETI    R2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GET    R2 $zero imm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1170797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PUTI    R2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PUT    R2 $zero imm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162256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GETV   R2 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M[Var]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GET    R2 $zero var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8679959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PUTV   R2 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M[Var] </a:t>
                          </a:r>
                          <a:r>
                            <a:rPr lang="en-US" sz="16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>
                              <a:effectLst/>
                            </a:rPr>
                            <a:t> R2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R2 $zero 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420614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BEQZ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If R = 0 GOTO 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BEQ    R $zero 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6016787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BNEZ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If R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0 GOTO L 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BNE    R $zero 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652465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BGEZ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    R $zero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0784287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BLTZ 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&lt;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     R $zero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736759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POP    R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M[SP]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SP 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SP – 1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GET    R $</a:t>
                          </a:r>
                          <a:r>
                            <a:rPr lang="en-US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0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ADDI  $</a:t>
                          </a:r>
                          <a:r>
                            <a:rPr lang="en-US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$</a:t>
                          </a:r>
                          <a:r>
                            <a:rPr lang="en-US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-1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45834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PUSH 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SP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SP + 1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M[SP]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 $</a:t>
                          </a:r>
                          <a:r>
                            <a:rPr lang="en-US" sz="1600" dirty="0" err="1"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effectLst/>
                            </a:rPr>
                            <a:t> %</a:t>
                          </a:r>
                          <a:r>
                            <a:rPr lang="en-US" sz="1600" dirty="0" err="1"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effectLst/>
                            </a:rPr>
                            <a:t>  1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R   $</a:t>
                          </a:r>
                          <a:r>
                            <a:rPr lang="en-US" sz="1600" dirty="0" err="1"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effectLst/>
                            </a:rPr>
                            <a:t>  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824671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7B09778F-8304-4EF1-82AD-21AFD3A2BD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2232741"/>
                  </p:ext>
                </p:extLst>
              </p:nvPr>
            </p:nvGraphicFramePr>
            <p:xfrm>
              <a:off x="933254" y="1690689"/>
              <a:ext cx="7013542" cy="46126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61975">
                      <a:extLst>
                        <a:ext uri="{9D8B030D-6E8A-4147-A177-3AD203B41FA5}">
                          <a16:colId xmlns:a16="http://schemas.microsoft.com/office/drawing/2014/main" val="192381317"/>
                        </a:ext>
                      </a:extLst>
                    </a:gridCol>
                    <a:gridCol w="1754127">
                      <a:extLst>
                        <a:ext uri="{9D8B030D-6E8A-4147-A177-3AD203B41FA5}">
                          <a16:colId xmlns:a16="http://schemas.microsoft.com/office/drawing/2014/main" val="2714753266"/>
                        </a:ext>
                      </a:extLst>
                    </a:gridCol>
                    <a:gridCol w="1954512">
                      <a:extLst>
                        <a:ext uri="{9D8B030D-6E8A-4147-A177-3AD203B41FA5}">
                          <a16:colId xmlns:a16="http://schemas.microsoft.com/office/drawing/2014/main" val="1233787927"/>
                        </a:ext>
                      </a:extLst>
                    </a:gridCol>
                    <a:gridCol w="2842928">
                      <a:extLst>
                        <a:ext uri="{9D8B030D-6E8A-4147-A177-3AD203B41FA5}">
                          <a16:colId xmlns:a16="http://schemas.microsoft.com/office/drawing/2014/main" val="3326430867"/>
                        </a:ext>
                      </a:extLst>
                    </a:gridCol>
                  </a:tblGrid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Pseudo-instruction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Meaning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Instruction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0677763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LA        R   Var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 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&amp;Var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Var: variable, 16-bit address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00610834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MOVE R2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R2 R1 $zero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5888952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NEG    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  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-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R $zero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50945487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3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GETR   R2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M[R1]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GET    R2 R1 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0194938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4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PUTR   R2 R1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M[R1]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R2 R1 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9758436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GETI    R2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GET    R2 $zero imm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11707971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PUTI    R2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PUT    R2 $zero imm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71622561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GETV   R2 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R2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M[Var]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GET    R2 $zero var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86799599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8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PUTV   R2 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M[Var] </a:t>
                          </a:r>
                          <a:r>
                            <a:rPr lang="en-US" sz="160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>
                              <a:effectLst/>
                            </a:rPr>
                            <a:t> R2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R2 $zero var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42061480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9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BEQZ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If R = 0 GOTO 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BEQ    R $zero 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60167871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10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BNEZ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14063" t="-1143902" r="-147187" b="-6731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BNE    R $zero L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36524657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11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BGEZ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14063" t="-1214286" r="-147187" b="-5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    R $zero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07842877"/>
                      </a:ext>
                    </a:extLst>
                  </a:tr>
                  <a:tr h="2547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BLTZ    R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R &lt;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     R $zero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7367595"/>
                      </a:ext>
                    </a:extLst>
                  </a:tr>
                  <a:tr h="52298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POP    R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R 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M[SP]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SP 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SP – 1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GET    R $</a:t>
                          </a:r>
                          <a:r>
                            <a:rPr lang="en-US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0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ADDI  $</a:t>
                          </a:r>
                          <a:r>
                            <a:rPr lang="en-US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$</a:t>
                          </a:r>
                          <a:r>
                            <a:rPr lang="en-US" sz="16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 -1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4583408"/>
                      </a:ext>
                    </a:extLst>
                  </a:tr>
                  <a:tr h="52298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PUSH 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SP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SP + 1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M[SP]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R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 $</a:t>
                          </a:r>
                          <a:r>
                            <a:rPr lang="en-US" sz="1600" dirty="0" err="1"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effectLst/>
                            </a:rPr>
                            <a:t> %</a:t>
                          </a:r>
                          <a:r>
                            <a:rPr lang="en-US" sz="1600" dirty="0" err="1"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effectLst/>
                            </a:rPr>
                            <a:t>  1</a:t>
                          </a:r>
                        </a:p>
                        <a:p>
                          <a:pPr marL="0" marR="0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PUT    R   $</a:t>
                          </a:r>
                          <a:r>
                            <a:rPr lang="en-US" sz="1600" dirty="0" err="1">
                              <a:effectLst/>
                            </a:rPr>
                            <a:t>sp</a:t>
                          </a:r>
                          <a:r>
                            <a:rPr lang="en-US" sz="1600" dirty="0">
                              <a:effectLst/>
                            </a:rPr>
                            <a:t>  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824671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71150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6B74-AE92-4D9C-B617-EFCC7CA4C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 and Syntax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E38F1-A5E4-4F38-8D45-338B7EFB4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759636"/>
            <a:ext cx="5329091" cy="458460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Every program contains three sections and separated by END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Data (optional)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Code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Input (optional)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Data (Declarations)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One variable definition per line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b="1" dirty="0"/>
              <a:t>ID</a:t>
            </a:r>
            <a:r>
              <a:rPr lang="en-US" sz="2000" dirty="0"/>
              <a:t> (identifier) is the variable name.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b="1" dirty="0"/>
              <a:t>Type</a:t>
            </a:r>
            <a:r>
              <a:rPr lang="en-US" sz="2000" dirty="0"/>
              <a:t> is a positive integer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1600" b="1" dirty="0"/>
              <a:t>Type</a:t>
            </a:r>
            <a:r>
              <a:rPr lang="en-US" sz="1600" dirty="0"/>
              <a:t> = 1, ID is a scalar variable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1600" b="1" dirty="0"/>
              <a:t>Type</a:t>
            </a:r>
            <a:r>
              <a:rPr lang="en-US" sz="1600" dirty="0"/>
              <a:t> &gt; 1, ID is an array variable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b="1" dirty="0"/>
              <a:t>Value</a:t>
            </a:r>
            <a:r>
              <a:rPr lang="en-US" sz="2000" dirty="0"/>
              <a:t> is up to </a:t>
            </a:r>
            <a:r>
              <a:rPr lang="en-US" sz="2000" b="1" dirty="0"/>
              <a:t>Type</a:t>
            </a:r>
            <a:r>
              <a:rPr lang="en-US" sz="2000" dirty="0"/>
              <a:t> initial integers of </a:t>
            </a:r>
            <a:r>
              <a:rPr lang="en-US" sz="2000" b="1" dirty="0"/>
              <a:t>ID.</a:t>
            </a:r>
            <a:r>
              <a:rPr lang="en-US" sz="2000" dirty="0"/>
              <a:t> If less than </a:t>
            </a:r>
            <a:r>
              <a:rPr lang="en-US" sz="2000" b="1" dirty="0"/>
              <a:t>Type</a:t>
            </a:r>
            <a:r>
              <a:rPr lang="en-US" sz="2000" dirty="0"/>
              <a:t> initial values are provided, default initial values are used. </a:t>
            </a:r>
            <a:endParaRPr lang="en-US" sz="20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648F35-022A-41C3-B045-1C1EB3B544FA}"/>
              </a:ext>
            </a:extLst>
          </p:cNvPr>
          <p:cNvSpPr/>
          <p:nvPr/>
        </p:nvSpPr>
        <p:spPr>
          <a:xfrm>
            <a:off x="6268826" y="1935860"/>
            <a:ext cx="1941920" cy="1724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[Data]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END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Code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END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[Input]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2E545D-7B5A-4262-9BFF-1C333D745F89}"/>
              </a:ext>
            </a:extLst>
          </p:cNvPr>
          <p:cNvSpPr/>
          <p:nvPr/>
        </p:nvSpPr>
        <p:spPr>
          <a:xfrm>
            <a:off x="6268826" y="4080208"/>
            <a:ext cx="1916166" cy="4070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ID  Type  [Value]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C01A1-7A77-4AC2-8E4A-2D802D1934A7}"/>
              </a:ext>
            </a:extLst>
          </p:cNvPr>
          <p:cNvSpPr/>
          <p:nvPr/>
        </p:nvSpPr>
        <p:spPr>
          <a:xfrm>
            <a:off x="6268826" y="4776430"/>
            <a:ext cx="2260875" cy="4070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[Label:]  Instruction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D968AC-EDE7-431F-B7F4-ED78F5A60489}"/>
              </a:ext>
            </a:extLst>
          </p:cNvPr>
          <p:cNvSpPr/>
          <p:nvPr/>
        </p:nvSpPr>
        <p:spPr>
          <a:xfrm>
            <a:off x="6278772" y="5463219"/>
            <a:ext cx="2029466" cy="4070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Number (integer)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44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6B74-AE92-4D9C-B617-EFCC7CA4C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 and Syntax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E38F1-A5E4-4F38-8D45-338B7EFB4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1690689"/>
            <a:ext cx="5329091" cy="44862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Code (Instructions)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One instruction per line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b="1" dirty="0"/>
              <a:t>Label</a:t>
            </a:r>
            <a:r>
              <a:rPr lang="en-US" sz="2000" dirty="0"/>
              <a:t> is optional. It must be followed by ‘:’ immediately. There is no space between Label and ‘:’.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b="1" dirty="0"/>
              <a:t>Instruction</a:t>
            </a:r>
            <a:r>
              <a:rPr lang="en-US" sz="2000" dirty="0"/>
              <a:t> is any instruction, including pseudo-instruction.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Input: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One input value per line.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b="1" dirty="0"/>
              <a:t>Number</a:t>
            </a:r>
            <a:r>
              <a:rPr lang="en-US" sz="2000" dirty="0"/>
              <a:t> is any integer.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Comments: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100" dirty="0"/>
              <a:t>Any text starting from // to the end of the line will be considered as comments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CCF8F4-8977-43A5-A881-097CCCEFE084}"/>
              </a:ext>
            </a:extLst>
          </p:cNvPr>
          <p:cNvSpPr/>
          <p:nvPr/>
        </p:nvSpPr>
        <p:spPr>
          <a:xfrm>
            <a:off x="6268826" y="1935860"/>
            <a:ext cx="1941920" cy="1724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[Data]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END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Code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END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[Input]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0BDAAD-477B-44FE-A3BF-0F42C1ED9077}"/>
              </a:ext>
            </a:extLst>
          </p:cNvPr>
          <p:cNvSpPr/>
          <p:nvPr/>
        </p:nvSpPr>
        <p:spPr>
          <a:xfrm>
            <a:off x="6268826" y="4080208"/>
            <a:ext cx="1916166" cy="4070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ID  Type  [Value]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C98CD8-0A68-4C5C-B712-6FDA4A00BB9A}"/>
              </a:ext>
            </a:extLst>
          </p:cNvPr>
          <p:cNvSpPr/>
          <p:nvPr/>
        </p:nvSpPr>
        <p:spPr>
          <a:xfrm>
            <a:off x="6268826" y="4776430"/>
            <a:ext cx="2260875" cy="4070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[Label:]  Instruction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33AA54-35D7-40ED-B522-90DEDE4A53D9}"/>
              </a:ext>
            </a:extLst>
          </p:cNvPr>
          <p:cNvSpPr/>
          <p:nvPr/>
        </p:nvSpPr>
        <p:spPr>
          <a:xfrm>
            <a:off x="6278772" y="5463219"/>
            <a:ext cx="2029466" cy="4070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Number (integer)</a:t>
            </a:r>
            <a:endParaRPr lang="en-US" sz="2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522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0DE3-E289-4731-82F9-8174AC93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1: Compute sum of absolute values of elements in an array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380FDC-1240-4879-B3D6-2B40CA8F7AE2}"/>
              </a:ext>
            </a:extLst>
          </p:cNvPr>
          <p:cNvSpPr/>
          <p:nvPr/>
        </p:nvSpPr>
        <p:spPr>
          <a:xfrm>
            <a:off x="730577" y="2416552"/>
            <a:ext cx="7348193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int main() {</a:t>
            </a:r>
          </a:p>
          <a:p>
            <a:r>
              <a:rPr lang="en-US" dirty="0">
                <a:solidFill>
                  <a:srgbClr val="000000"/>
                </a:solidFill>
              </a:rPr>
              <a:t>	int DAT [ 9] = {10, 20, 30, -40, 50, 60, 70, 80, -90} 	//array</a:t>
            </a:r>
          </a:p>
          <a:p>
            <a:r>
              <a:rPr lang="en-US" dirty="0">
                <a:solidFill>
                  <a:srgbClr val="000000"/>
                </a:solidFill>
              </a:rPr>
              <a:t>	int N = 9;		//number of elements in array </a:t>
            </a:r>
          </a:p>
          <a:p>
            <a:r>
              <a:rPr lang="en-US" dirty="0">
                <a:solidFill>
                  <a:srgbClr val="000000"/>
                </a:solidFill>
              </a:rPr>
              <a:t>	int SUM = 0;	//sum</a:t>
            </a:r>
          </a:p>
          <a:p>
            <a:r>
              <a:rPr lang="en-US" dirty="0">
                <a:solidFill>
                  <a:srgbClr val="000000"/>
                </a:solidFill>
              </a:rPr>
              <a:t>	int I;</a:t>
            </a:r>
          </a:p>
          <a:p>
            <a:r>
              <a:rPr lang="en-US" dirty="0">
                <a:solidFill>
                  <a:srgbClr val="000000"/>
                </a:solidFill>
              </a:rPr>
              <a:t>	for (I = 0; I &lt; N; I++)</a:t>
            </a:r>
          </a:p>
          <a:p>
            <a:r>
              <a:rPr lang="en-US" dirty="0">
                <a:solidFill>
                  <a:srgbClr val="000000"/>
                </a:solidFill>
              </a:rPr>
              <a:t>		if (DAT &lt; 0)</a:t>
            </a:r>
          </a:p>
          <a:p>
            <a:r>
              <a:rPr lang="en-US" dirty="0">
                <a:solidFill>
                  <a:srgbClr val="000000"/>
                </a:solidFill>
              </a:rPr>
              <a:t>			DAT[I] = - DAT[I];</a:t>
            </a:r>
          </a:p>
          <a:p>
            <a:r>
              <a:rPr lang="en-US" dirty="0">
                <a:solidFill>
                  <a:srgbClr val="000000"/>
                </a:solidFill>
              </a:rPr>
              <a:t>		SUM = SUM + DAT[I];</a:t>
            </a:r>
          </a:p>
          <a:p>
            <a:r>
              <a:rPr lang="en-US" dirty="0">
                <a:solidFill>
                  <a:srgbClr val="000000"/>
                </a:solidFill>
              </a:rPr>
              <a:t>	std::</a:t>
            </a:r>
            <a:r>
              <a:rPr lang="en-US" dirty="0" err="1">
                <a:solidFill>
                  <a:srgbClr val="000000"/>
                </a:solidFill>
              </a:rPr>
              <a:t>cout</a:t>
            </a:r>
            <a:r>
              <a:rPr lang="en-US" dirty="0">
                <a:solidFill>
                  <a:srgbClr val="000000"/>
                </a:solidFill>
              </a:rPr>
              <a:t> &lt;&lt; SUM;</a:t>
            </a:r>
          </a:p>
          <a:p>
            <a:r>
              <a:rPr lang="en-US" dirty="0">
                <a:solidFill>
                  <a:srgbClr val="000000"/>
                </a:solidFill>
              </a:rPr>
              <a:t>	return 0;</a:t>
            </a:r>
          </a:p>
          <a:p>
            <a:r>
              <a:rPr lang="en-US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3C1E1-C58E-4403-BEF0-6C513326FA86}"/>
              </a:ext>
            </a:extLst>
          </p:cNvPr>
          <p:cNvSpPr txBox="1"/>
          <p:nvPr/>
        </p:nvSpPr>
        <p:spPr>
          <a:xfrm>
            <a:off x="730578" y="1822664"/>
            <a:ext cx="138102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C++ code</a:t>
            </a:r>
          </a:p>
        </p:txBody>
      </p:sp>
    </p:spTree>
    <p:extLst>
      <p:ext uri="{BB962C8B-B14F-4D97-AF65-F5344CB8AC3E}">
        <p14:creationId xmlns:p14="http://schemas.microsoft.com/office/powerpoint/2010/main" val="20814267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0DE3-E289-4731-82F9-8174AC93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1: Two-Address M2M Code 1/2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380FDC-1240-4879-B3D6-2B40CA8F7AE2}"/>
              </a:ext>
            </a:extLst>
          </p:cNvPr>
          <p:cNvSpPr/>
          <p:nvPr/>
        </p:nvSpPr>
        <p:spPr>
          <a:xfrm>
            <a:off x="982744" y="2312858"/>
            <a:ext cx="717851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 </a:t>
            </a:r>
          </a:p>
          <a:p>
            <a:r>
              <a:rPr lang="en-US" dirty="0"/>
              <a:t>PDAT 	1 	DAT		//Pointer to the array DAT</a:t>
            </a:r>
          </a:p>
          <a:p>
            <a:r>
              <a:rPr lang="en-US" dirty="0"/>
              <a:t>SUM 	1	0		//Sum</a:t>
            </a:r>
          </a:p>
          <a:p>
            <a:r>
              <a:rPr lang="en-US" dirty="0"/>
              <a:t>NUM	1	9		//Number of elements in the array</a:t>
            </a:r>
          </a:p>
          <a:p>
            <a:r>
              <a:rPr lang="en-US" dirty="0"/>
              <a:t>TMP 	1 	0		//Temporary location </a:t>
            </a:r>
          </a:p>
          <a:p>
            <a:r>
              <a:rPr lang="en-US" dirty="0"/>
              <a:t>DAT 		9 	10 20 30 -40 50 60 70 80 -90 //Array of integers</a:t>
            </a:r>
          </a:p>
          <a:p>
            <a:r>
              <a:rPr lang="en-US" dirty="0"/>
              <a:t>END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91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1567E5-C76B-4025-A9A9-30B822F250EE}"/>
              </a:ext>
            </a:extLst>
          </p:cNvPr>
          <p:cNvSpPr/>
          <p:nvPr/>
        </p:nvSpPr>
        <p:spPr>
          <a:xfrm>
            <a:off x="999241" y="1266197"/>
            <a:ext cx="6956982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//Instructions</a:t>
            </a:r>
          </a:p>
          <a:p>
            <a:r>
              <a:rPr lang="en-US" dirty="0"/>
              <a:t>L1:	BEQZ 	NUM 	L3		//If NUM=0, done </a:t>
            </a:r>
          </a:p>
          <a:p>
            <a:r>
              <a:rPr lang="en-US" dirty="0"/>
              <a:t>	GET		TMP 	PDAT	//Get an element from array</a:t>
            </a:r>
          </a:p>
          <a:p>
            <a:r>
              <a:rPr lang="en-US" dirty="0"/>
              <a:t>	BGEZ 	TMP 	L2 		//if positive, skip</a:t>
            </a:r>
          </a:p>
          <a:p>
            <a:r>
              <a:rPr lang="en-US" dirty="0"/>
              <a:t>	NEG  	TMP				//TMP = -TMP</a:t>
            </a:r>
          </a:p>
          <a:p>
            <a:r>
              <a:rPr lang="en-US" dirty="0"/>
              <a:t>L2:	ADD 	SUM 	TMP		//Add to sum</a:t>
            </a:r>
          </a:p>
          <a:p>
            <a:r>
              <a:rPr lang="en-US" dirty="0"/>
              <a:t>	ADDI 	REM 	-1		//Decrease NUM by one</a:t>
            </a:r>
          </a:p>
          <a:p>
            <a:r>
              <a:rPr lang="en-US" dirty="0"/>
              <a:t>	ADDI 	PDAT 	1		//Point to next array element</a:t>
            </a:r>
          </a:p>
          <a:p>
            <a:r>
              <a:rPr lang="en-US" dirty="0"/>
              <a:t>	GOTO 	L1				//Next iteration</a:t>
            </a:r>
          </a:p>
          <a:p>
            <a:r>
              <a:rPr lang="en-US" dirty="0"/>
              <a:t>L3:	MOVE 	OUTPUT 	SUM		//Print sum on screen</a:t>
            </a:r>
          </a:p>
          <a:p>
            <a:r>
              <a:rPr lang="en-US" dirty="0"/>
              <a:t>	PRNT</a:t>
            </a:r>
          </a:p>
          <a:p>
            <a:r>
              <a:rPr lang="en-US" dirty="0"/>
              <a:t>	STOP 					//Terminate program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//Inputs</a:t>
            </a:r>
          </a:p>
          <a:p>
            <a:r>
              <a:rPr lang="en-US" dirty="0"/>
              <a:t>//None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24C7BD-47AF-4801-981A-D3A3CDB851B3}"/>
              </a:ext>
            </a:extLst>
          </p:cNvPr>
          <p:cNvSpPr txBox="1"/>
          <p:nvPr/>
        </p:nvSpPr>
        <p:spPr>
          <a:xfrm>
            <a:off x="999241" y="670501"/>
            <a:ext cx="281390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Two-Address M2M Code</a:t>
            </a:r>
          </a:p>
        </p:txBody>
      </p:sp>
    </p:spTree>
    <p:extLst>
      <p:ext uri="{BB962C8B-B14F-4D97-AF65-F5344CB8AC3E}">
        <p14:creationId xmlns:p14="http://schemas.microsoft.com/office/powerpoint/2010/main" val="641066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0DE3-E289-4731-82F9-8174AC93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1: Two-Address R2R Code 1/2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380FDC-1240-4879-B3D6-2B40CA8F7AE2}"/>
              </a:ext>
            </a:extLst>
          </p:cNvPr>
          <p:cNvSpPr/>
          <p:nvPr/>
        </p:nvSpPr>
        <p:spPr>
          <a:xfrm>
            <a:off x="982744" y="2397699"/>
            <a:ext cx="7178512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 </a:t>
            </a:r>
          </a:p>
          <a:p>
            <a:r>
              <a:rPr lang="en-US" dirty="0"/>
              <a:t>SUM 	1	0		//Sum</a:t>
            </a:r>
          </a:p>
          <a:p>
            <a:r>
              <a:rPr lang="en-US" dirty="0"/>
              <a:t>NUM 	1 	9	 	//Number of elements in the array</a:t>
            </a:r>
          </a:p>
          <a:p>
            <a:r>
              <a:rPr lang="en-US" dirty="0"/>
              <a:t>SUM		1	0		//Sum</a:t>
            </a:r>
          </a:p>
          <a:p>
            <a:r>
              <a:rPr lang="en-US" dirty="0"/>
              <a:t>DAT 		9 	10 20 30 -40 50 60 70 80 -90 		//Array of integers</a:t>
            </a:r>
          </a:p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447154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1567E5-C76B-4025-A9A9-30B822F250EE}"/>
              </a:ext>
            </a:extLst>
          </p:cNvPr>
          <p:cNvSpPr/>
          <p:nvPr/>
        </p:nvSpPr>
        <p:spPr>
          <a:xfrm>
            <a:off x="904973" y="1015295"/>
            <a:ext cx="6956982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//Instructions</a:t>
            </a:r>
          </a:p>
          <a:p>
            <a:r>
              <a:rPr lang="de-DE" dirty="0"/>
              <a:t>	LA 		$s0 	NUM	//$s0 = address of NUM</a:t>
            </a:r>
          </a:p>
          <a:p>
            <a:r>
              <a:rPr lang="de-DE" dirty="0"/>
              <a:t>	GET 		$t0 	$s0		//$t0 = NUM</a:t>
            </a:r>
          </a:p>
          <a:p>
            <a:r>
              <a:rPr lang="en-US" dirty="0"/>
              <a:t>	LA   		$s0 	DAT		//$s0 = address of DAT</a:t>
            </a:r>
          </a:p>
          <a:p>
            <a:r>
              <a:rPr lang="pt-BR" dirty="0"/>
              <a:t>	LI 		$a0 	0		//$a0(sum) = 0</a:t>
            </a:r>
          </a:p>
          <a:p>
            <a:r>
              <a:rPr lang="en-US" dirty="0"/>
              <a:t>L1:	BEQZ 	$t0 	L3		//If no remaining element, done</a:t>
            </a:r>
          </a:p>
          <a:p>
            <a:r>
              <a:rPr lang="en-US" dirty="0"/>
              <a:t>	GET  	$t1 	$s0		//Get an array element into $t1</a:t>
            </a:r>
          </a:p>
          <a:p>
            <a:r>
              <a:rPr lang="en-US" dirty="0"/>
              <a:t>	BGEZ 	$t1 	L2 		//If positive, skip </a:t>
            </a:r>
          </a:p>
          <a:p>
            <a:r>
              <a:rPr lang="en-US" dirty="0"/>
              <a:t>	NEG  	$t1			//Else, negate $t1</a:t>
            </a:r>
          </a:p>
          <a:p>
            <a:r>
              <a:rPr lang="en-US" dirty="0"/>
              <a:t>L2:	ADD 	$a0 	$t1		//Add to $a0(sum)</a:t>
            </a:r>
          </a:p>
          <a:p>
            <a:r>
              <a:rPr lang="en-US" dirty="0"/>
              <a:t>	ADDI 	$t0 	-1		//Decrease number of remaining elements</a:t>
            </a:r>
          </a:p>
          <a:p>
            <a:r>
              <a:rPr lang="en-US" dirty="0"/>
              <a:t>	ADDI 	$s0 	1 		//Next element</a:t>
            </a:r>
          </a:p>
          <a:p>
            <a:r>
              <a:rPr lang="en-US" dirty="0"/>
              <a:t>	GOTO 	L1			//Next iteration</a:t>
            </a:r>
          </a:p>
          <a:p>
            <a:r>
              <a:rPr lang="en-US" dirty="0"/>
              <a:t>L3:	LA		$s0  SUM		//$s0 = address of SUM</a:t>
            </a:r>
          </a:p>
          <a:p>
            <a:r>
              <a:rPr lang="en-US" dirty="0"/>
              <a:t>	PUT		$a0  $s0		//Save the sum to SUM</a:t>
            </a:r>
          </a:p>
          <a:p>
            <a:r>
              <a:rPr lang="en-US" dirty="0"/>
              <a:t>	PRNT				//Print sum on screen</a:t>
            </a:r>
          </a:p>
          <a:p>
            <a:r>
              <a:rPr lang="en-US" dirty="0"/>
              <a:t>	STOP				//Terminate program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//Input</a:t>
            </a:r>
          </a:p>
          <a:p>
            <a:r>
              <a:rPr lang="en-US" dirty="0"/>
              <a:t>//None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1D50E4-A045-409A-A745-23AFFBABDE5C}"/>
              </a:ext>
            </a:extLst>
          </p:cNvPr>
          <p:cNvSpPr txBox="1"/>
          <p:nvPr/>
        </p:nvSpPr>
        <p:spPr>
          <a:xfrm>
            <a:off x="904973" y="491393"/>
            <a:ext cx="281390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Two-Address R2R Code</a:t>
            </a:r>
          </a:p>
        </p:txBody>
      </p:sp>
    </p:spTree>
    <p:extLst>
      <p:ext uri="{BB962C8B-B14F-4D97-AF65-F5344CB8AC3E}">
        <p14:creationId xmlns:p14="http://schemas.microsoft.com/office/powerpoint/2010/main" val="1091252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0DE3-E289-4731-82F9-8174AC93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1: Three-Address M2M Code 1/2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380FDC-1240-4879-B3D6-2B40CA8F7AE2}"/>
              </a:ext>
            </a:extLst>
          </p:cNvPr>
          <p:cNvSpPr/>
          <p:nvPr/>
        </p:nvSpPr>
        <p:spPr>
          <a:xfrm>
            <a:off x="982744" y="2312858"/>
            <a:ext cx="717851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 </a:t>
            </a:r>
          </a:p>
          <a:p>
            <a:r>
              <a:rPr lang="en-US" dirty="0"/>
              <a:t>SUM 	1	0		//Sum</a:t>
            </a:r>
          </a:p>
          <a:p>
            <a:r>
              <a:rPr lang="en-US" dirty="0"/>
              <a:t>NUM 	1	9		//Number of elements in the array</a:t>
            </a:r>
          </a:p>
          <a:p>
            <a:r>
              <a:rPr lang="en-US" dirty="0"/>
              <a:t>TMP 	1 	0		//Temporary location </a:t>
            </a:r>
          </a:p>
          <a:p>
            <a:r>
              <a:rPr lang="en-US" dirty="0"/>
              <a:t>IND 		1 	0		//Array Index</a:t>
            </a:r>
          </a:p>
          <a:p>
            <a:r>
              <a:rPr lang="en-US" dirty="0"/>
              <a:t>DAT 		9 	10 20 30 -40 50 60 70 80 -90 	//Array of integers </a:t>
            </a:r>
          </a:p>
          <a:p>
            <a:r>
              <a:rPr lang="en-US" dirty="0"/>
              <a:t>END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01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690C9-63A6-4B5B-9623-3942EC5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C6C27-C69A-4DF0-89FB-3834DA8FE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To solve these problems, and furthermore, to be able to compare different computer architectures, a set of computer simulators for different instruction formats are developed.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Using these simulators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Program different computer processors using assembly languages.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Modifying these simulators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Add more instructions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Add more debugging functions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Add user interfaces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Design microarchitectures to support the execution of instructions of simulated machines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Serving as compiler’s target computers</a:t>
            </a:r>
          </a:p>
        </p:txBody>
      </p:sp>
    </p:spTree>
    <p:extLst>
      <p:ext uri="{BB962C8B-B14F-4D97-AF65-F5344CB8AC3E}">
        <p14:creationId xmlns:p14="http://schemas.microsoft.com/office/powerpoint/2010/main" val="809134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1567E5-C76B-4025-A9A9-30B822F250EE}"/>
              </a:ext>
            </a:extLst>
          </p:cNvPr>
          <p:cNvSpPr/>
          <p:nvPr/>
        </p:nvSpPr>
        <p:spPr>
          <a:xfrm>
            <a:off x="1079369" y="1443841"/>
            <a:ext cx="6956982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//Instructions</a:t>
            </a:r>
          </a:p>
          <a:p>
            <a:r>
              <a:rPr lang="en-US" dirty="0"/>
              <a:t>L1:	BEQ		IND 	 NUM   L3		//If IND=NUM, done</a:t>
            </a:r>
          </a:p>
          <a:p>
            <a:r>
              <a:rPr lang="en-US" dirty="0"/>
              <a:t>	GET		TMP  DAT     IND	//Get an array element into TMP</a:t>
            </a:r>
          </a:p>
          <a:p>
            <a:r>
              <a:rPr lang="en-US" dirty="0"/>
              <a:t>	BGE  	TMP  ZERO  L2 	//If positive, skip</a:t>
            </a:r>
          </a:p>
          <a:p>
            <a:r>
              <a:rPr lang="en-US" dirty="0"/>
              <a:t>	NEG		TMP				//Else, negate</a:t>
            </a:r>
          </a:p>
          <a:p>
            <a:r>
              <a:rPr lang="en-US" dirty="0"/>
              <a:t>L2:	ADD 	SUM  </a:t>
            </a:r>
            <a:r>
              <a:rPr lang="en-US" dirty="0" err="1"/>
              <a:t>SUM</a:t>
            </a:r>
            <a:r>
              <a:rPr lang="en-US" dirty="0"/>
              <a:t>  TMP	//Add to sum</a:t>
            </a:r>
          </a:p>
          <a:p>
            <a:r>
              <a:rPr lang="en-US" dirty="0"/>
              <a:t>	ADDI 	IND 	 IND 	   1		//Increase index IND by one</a:t>
            </a:r>
          </a:p>
          <a:p>
            <a:r>
              <a:rPr lang="en-US" dirty="0"/>
              <a:t>	GOTO 	L1				//Next iteration</a:t>
            </a:r>
          </a:p>
          <a:p>
            <a:r>
              <a:rPr lang="en-US" dirty="0"/>
              <a:t>L3:	MOVE 	OUTPUT  SUM		//Move sum into OUTPUT</a:t>
            </a:r>
          </a:p>
          <a:p>
            <a:r>
              <a:rPr lang="en-US" dirty="0"/>
              <a:t>	PRNT					//Print sum on screen</a:t>
            </a:r>
          </a:p>
          <a:p>
            <a:r>
              <a:rPr lang="en-US" dirty="0"/>
              <a:t>	STOP 					//Terminate program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//Inputs</a:t>
            </a:r>
          </a:p>
          <a:p>
            <a:r>
              <a:rPr lang="en-US" dirty="0"/>
              <a:t>//None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E9F72A-E534-4DEA-896E-F37589E331E5}"/>
              </a:ext>
            </a:extLst>
          </p:cNvPr>
          <p:cNvSpPr txBox="1"/>
          <p:nvPr/>
        </p:nvSpPr>
        <p:spPr>
          <a:xfrm>
            <a:off x="1079369" y="847233"/>
            <a:ext cx="346435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Three-Address M2M Code 2/2</a:t>
            </a:r>
          </a:p>
        </p:txBody>
      </p:sp>
    </p:spTree>
    <p:extLst>
      <p:ext uri="{BB962C8B-B14F-4D97-AF65-F5344CB8AC3E}">
        <p14:creationId xmlns:p14="http://schemas.microsoft.com/office/powerpoint/2010/main" val="1657867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0DE3-E289-4731-82F9-8174AC93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1: Three-Address R2R Code 1/2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DD0AB6-A894-4E6A-8B9C-03FC7CB3C4C1}"/>
              </a:ext>
            </a:extLst>
          </p:cNvPr>
          <p:cNvSpPr/>
          <p:nvPr/>
        </p:nvSpPr>
        <p:spPr>
          <a:xfrm>
            <a:off x="982744" y="2397699"/>
            <a:ext cx="7178512" cy="14773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 </a:t>
            </a:r>
          </a:p>
          <a:p>
            <a:r>
              <a:rPr lang="en-US" dirty="0"/>
              <a:t>SUM 	1	0		//Sum</a:t>
            </a:r>
          </a:p>
          <a:p>
            <a:r>
              <a:rPr lang="en-US" dirty="0"/>
              <a:t>NUM 	1 	9	 	//Number of elements in the array</a:t>
            </a:r>
          </a:p>
          <a:p>
            <a:r>
              <a:rPr lang="en-US" dirty="0"/>
              <a:t>DAT 		9 	10 20 30 -40 50 60 70 80 -90 		//Array of integers</a:t>
            </a:r>
          </a:p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545046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8C302D-5D85-40EB-948A-DE0618E2BB2E}"/>
              </a:ext>
            </a:extLst>
          </p:cNvPr>
          <p:cNvSpPr txBox="1"/>
          <p:nvPr/>
        </p:nvSpPr>
        <p:spPr>
          <a:xfrm>
            <a:off x="904972" y="609380"/>
            <a:ext cx="345963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Three-Address R2R Code 2/2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B3477-8A68-4DA3-B2CC-F964A0D44C3E}"/>
              </a:ext>
            </a:extLst>
          </p:cNvPr>
          <p:cNvSpPr/>
          <p:nvPr/>
        </p:nvSpPr>
        <p:spPr>
          <a:xfrm>
            <a:off x="904973" y="1015295"/>
            <a:ext cx="6956982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//Instructions</a:t>
            </a:r>
          </a:p>
          <a:p>
            <a:r>
              <a:rPr lang="en-US" dirty="0"/>
              <a:t>	LI		$t0 0			//$t0(index) = 0</a:t>
            </a:r>
          </a:p>
          <a:p>
            <a:r>
              <a:rPr lang="en-US" dirty="0"/>
              <a:t>	GET 		$t1 $zero NUM	//$t1 = NUM</a:t>
            </a:r>
          </a:p>
          <a:p>
            <a:r>
              <a:rPr lang="en-US" dirty="0"/>
              <a:t>	LI   		$a0 0			//$a0(sum)=0</a:t>
            </a:r>
          </a:p>
          <a:p>
            <a:r>
              <a:rPr lang="en-US" dirty="0"/>
              <a:t>L1:	BEQ 		$t0 $t1 L3		//If index=NUM, done</a:t>
            </a:r>
          </a:p>
          <a:p>
            <a:r>
              <a:rPr lang="en-US" dirty="0"/>
              <a:t>	GET 		$t2 $t0 DAT		//Get an array element in $t2</a:t>
            </a:r>
          </a:p>
          <a:p>
            <a:r>
              <a:rPr lang="en-US" dirty="0"/>
              <a:t>	BGEZ 	$t2 L2 			//If positive, skip </a:t>
            </a:r>
          </a:p>
          <a:p>
            <a:r>
              <a:rPr lang="en-US" dirty="0"/>
              <a:t>	NEG 		$t2				//Else, negate</a:t>
            </a:r>
          </a:p>
          <a:p>
            <a:r>
              <a:rPr lang="en-US" dirty="0"/>
              <a:t>L2:	ADD 	$a0 $a0 $t2		//Add $t2 to $a0(sum)</a:t>
            </a:r>
          </a:p>
          <a:p>
            <a:r>
              <a:rPr lang="en-US" dirty="0"/>
              <a:t>	ADDI 	$t0 $t0 1			//Increase index</a:t>
            </a:r>
          </a:p>
          <a:p>
            <a:r>
              <a:rPr lang="en-US" dirty="0"/>
              <a:t>	GOTO 	L1				//Next iteration</a:t>
            </a:r>
          </a:p>
          <a:p>
            <a:r>
              <a:rPr lang="en-US" dirty="0"/>
              <a:t>L3:	PUT		$a0 $zero SUM	//Save the sum to SUM	</a:t>
            </a:r>
          </a:p>
          <a:p>
            <a:r>
              <a:rPr lang="en-US" dirty="0"/>
              <a:t>	PRNT					//Print sum on screen</a:t>
            </a:r>
          </a:p>
          <a:p>
            <a:r>
              <a:rPr lang="en-US" dirty="0"/>
              <a:t>	STOP					//Terminate program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//Input</a:t>
            </a:r>
          </a:p>
          <a:p>
            <a:r>
              <a:rPr lang="en-US" dirty="0"/>
              <a:t>//None</a:t>
            </a:r>
          </a:p>
        </p:txBody>
      </p:sp>
    </p:spTree>
    <p:extLst>
      <p:ext uri="{BB962C8B-B14F-4D97-AF65-F5344CB8AC3E}">
        <p14:creationId xmlns:p14="http://schemas.microsoft.com/office/powerpoint/2010/main" val="358785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1: Compute sum of absolute values of elements in an array: </a:t>
            </a:r>
            <a:r>
              <a:rPr lang="en-US" sz="3200" b="1" dirty="0"/>
              <a:t>Comparison (1)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7DBAEB-76AE-4BEC-8014-7451B2274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140458"/>
              </p:ext>
            </p:extLst>
          </p:nvPr>
        </p:nvGraphicFramePr>
        <p:xfrm>
          <a:off x="506894" y="1760004"/>
          <a:ext cx="7981121" cy="3634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758">
                  <a:extLst>
                    <a:ext uri="{9D8B030D-6E8A-4147-A177-3AD203B41FA5}">
                      <a16:colId xmlns:a16="http://schemas.microsoft.com/office/drawing/2014/main" val="1463396505"/>
                    </a:ext>
                  </a:extLst>
                </a:gridCol>
                <a:gridCol w="3338285">
                  <a:extLst>
                    <a:ext uri="{9D8B030D-6E8A-4147-A177-3AD203B41FA5}">
                      <a16:colId xmlns:a16="http://schemas.microsoft.com/office/drawing/2014/main" val="521818635"/>
                    </a:ext>
                  </a:extLst>
                </a:gridCol>
                <a:gridCol w="3174078">
                  <a:extLst>
                    <a:ext uri="{9D8B030D-6E8A-4147-A177-3AD203B41FA5}">
                      <a16:colId xmlns:a16="http://schemas.microsoft.com/office/drawing/2014/main" val="2413139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Loop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Array 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05376"/>
                  </a:ext>
                </a:extLst>
              </a:tr>
              <a:tr h="791260">
                <a:tc>
                  <a:txBody>
                    <a:bodyPr/>
                    <a:lstStyle/>
                    <a:p>
                      <a:r>
                        <a:rPr lang="en-US" dirty="0"/>
                        <a:t>2A M2M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Using the length of the array to control the loop. In each loop iteration, the length is deceased by one.  When the length becomes zero, the loop ends.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Using a pointer to access array element. In each loop iteration, move the pointer to point to next array element.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92584"/>
                  </a:ext>
                </a:extLst>
              </a:tr>
              <a:tr h="7354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2A R2R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54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3A M2M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Using the array index to control the loop. In each loop iteration, the index is increased by one. When the index becomes to equal the array length, then loop end. 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Using array index to access the array elements using the array base address plus the index. In each loop iteration, the index is increased by one 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43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3A R2R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5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008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1: Compute sum of absolute values of elements in an array: </a:t>
            </a:r>
            <a:r>
              <a:rPr lang="en-US" sz="3200" b="1" dirty="0"/>
              <a:t>Comparison (2)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9EC8067-8D2C-42FD-96E3-316010B52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884006"/>
              </p:ext>
            </p:extLst>
          </p:nvPr>
        </p:nvGraphicFramePr>
        <p:xfrm>
          <a:off x="705677" y="1741880"/>
          <a:ext cx="7501560" cy="1888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3062">
                  <a:extLst>
                    <a:ext uri="{9D8B030D-6E8A-4147-A177-3AD203B41FA5}">
                      <a16:colId xmlns:a16="http://schemas.microsoft.com/office/drawing/2014/main" val="1820077736"/>
                    </a:ext>
                  </a:extLst>
                </a:gridCol>
                <a:gridCol w="646044">
                  <a:extLst>
                    <a:ext uri="{9D8B030D-6E8A-4147-A177-3AD203B41FA5}">
                      <a16:colId xmlns:a16="http://schemas.microsoft.com/office/drawing/2014/main" val="3530187539"/>
                    </a:ext>
                  </a:extLst>
                </a:gridCol>
                <a:gridCol w="944217">
                  <a:extLst>
                    <a:ext uri="{9D8B030D-6E8A-4147-A177-3AD203B41FA5}">
                      <a16:colId xmlns:a16="http://schemas.microsoft.com/office/drawing/2014/main" val="1861571751"/>
                    </a:ext>
                  </a:extLst>
                </a:gridCol>
                <a:gridCol w="1123122">
                  <a:extLst>
                    <a:ext uri="{9D8B030D-6E8A-4147-A177-3AD203B41FA5}">
                      <a16:colId xmlns:a16="http://schemas.microsoft.com/office/drawing/2014/main" val="2253144899"/>
                    </a:ext>
                  </a:extLst>
                </a:gridCol>
                <a:gridCol w="1351721">
                  <a:extLst>
                    <a:ext uri="{9D8B030D-6E8A-4147-A177-3AD203B41FA5}">
                      <a16:colId xmlns:a16="http://schemas.microsoft.com/office/drawing/2014/main" val="1477602337"/>
                    </a:ext>
                  </a:extLst>
                </a:gridCol>
                <a:gridCol w="1563376">
                  <a:extLst>
                    <a:ext uri="{9D8B030D-6E8A-4147-A177-3AD203B41FA5}">
                      <a16:colId xmlns:a16="http://schemas.microsoft.com/office/drawing/2014/main" val="1222017779"/>
                    </a:ext>
                  </a:extLst>
                </a:gridCol>
                <a:gridCol w="740018">
                  <a:extLst>
                    <a:ext uri="{9D8B030D-6E8A-4147-A177-3AD203B41FA5}">
                      <a16:colId xmlns:a16="http://schemas.microsoft.com/office/drawing/2014/main" val="3524323624"/>
                    </a:ext>
                  </a:extLst>
                </a:gridCol>
              </a:tblGrid>
              <a:tr h="3909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LI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NIMA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NDMA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TNMA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0321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2A M2M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17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39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663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106 (11N+7)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190 (20N+10)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296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82996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2A R2R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26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494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108 (11N+9)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11 (1N+2)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119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076866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3A M2M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56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560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67 (7N+4)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141 (15N+6)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114357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3A R2R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31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403 bits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70 (7N+7)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11 (1N+2)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81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84463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A44DE75-7D3E-4D0B-A83A-54EBF6220F21}"/>
              </a:ext>
            </a:extLst>
          </p:cNvPr>
          <p:cNvSpPr/>
          <p:nvPr/>
        </p:nvSpPr>
        <p:spPr>
          <a:xfrm>
            <a:off x="628650" y="4093052"/>
            <a:ext cx="81103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NI  		Number of instructions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LI   		Length of instruction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PS  		Program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NIMA   	Number of instructions fetched from memory during execution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NDMA 	Number of data memory accesses during execution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TNMA  	Total number of memory accesses during execution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1197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D202-085E-4567-B989-CF25ACBA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2: Compute Fibonacci Number fib(N), Where N is an Input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29AE391-B753-4FB6-9F98-C1E1B143FB6A}"/>
                  </a:ext>
                </a:extLst>
              </p:cNvPr>
              <p:cNvSpPr/>
              <p:nvPr/>
            </p:nvSpPr>
            <p:spPr>
              <a:xfrm>
                <a:off x="3532689" y="2096972"/>
                <a:ext cx="4524572" cy="71019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𝑖𝑏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e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                                    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𝑖𝑓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&lt;2</m:t>
                                    </m:r>
                                  </m:e>
                                </m:mr>
                              </m:m>
                            </m:e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d>
                                          <m:d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  <m:r>
                                              <a:rPr lang="en-US" i="0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  <m:r>
                                          <a:rPr lang="en-US" i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e>
                                    </m:d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≥2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29AE391-B753-4FB6-9F98-C1E1B143FB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689" y="2096972"/>
                <a:ext cx="4524572" cy="7101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6CC61EE-A5F0-4AEA-A618-074C0F3F7D47}"/>
              </a:ext>
            </a:extLst>
          </p:cNvPr>
          <p:cNvSpPr/>
          <p:nvPr/>
        </p:nvSpPr>
        <p:spPr>
          <a:xfrm>
            <a:off x="3532689" y="3062621"/>
            <a:ext cx="4378763" cy="32624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int I, A, B, C, N</a:t>
            </a:r>
          </a:p>
          <a:p>
            <a:endParaRPr lang="pt-BR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std::cin &gt;&gt; N;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if (N &lt; 2)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C = N;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else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A = 0; B = 1;</a:t>
            </a:r>
          </a:p>
          <a:p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 for (I = 2; I &lt;= N; I++)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C = B + A; A = B; B = C;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std::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C;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25B349-59C3-4D27-9D23-562E00E823CA}"/>
              </a:ext>
            </a:extLst>
          </p:cNvPr>
          <p:cNvSpPr txBox="1"/>
          <p:nvPr/>
        </p:nvSpPr>
        <p:spPr>
          <a:xfrm>
            <a:off x="760627" y="2252014"/>
            <a:ext cx="249339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Mathematics formula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0EAC2B-6C15-490A-BE2E-C8A1EAD8FEBF}"/>
              </a:ext>
            </a:extLst>
          </p:cNvPr>
          <p:cNvSpPr txBox="1"/>
          <p:nvPr/>
        </p:nvSpPr>
        <p:spPr>
          <a:xfrm>
            <a:off x="796565" y="3805767"/>
            <a:ext cx="249339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C++ code using a loop</a:t>
            </a:r>
          </a:p>
        </p:txBody>
      </p:sp>
    </p:spTree>
    <p:extLst>
      <p:ext uri="{BB962C8B-B14F-4D97-AF65-F5344CB8AC3E}">
        <p14:creationId xmlns:p14="http://schemas.microsoft.com/office/powerpoint/2010/main" val="16581973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C3CB-1A24-4C2B-A181-D7F50C2C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764241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</a:t>
            </a:r>
            <a:br>
              <a:rPr lang="en-US" sz="4000" dirty="0"/>
            </a:br>
            <a:r>
              <a:rPr lang="en-US" sz="4000" dirty="0"/>
              <a:t>Loop Solution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80F93-6EEC-40B2-85E7-18A7F301994F}"/>
              </a:ext>
            </a:extLst>
          </p:cNvPr>
          <p:cNvSpPr/>
          <p:nvPr/>
        </p:nvSpPr>
        <p:spPr>
          <a:xfrm>
            <a:off x="4202585" y="1106784"/>
            <a:ext cx="419021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//Instruction</a:t>
            </a:r>
          </a:p>
          <a:p>
            <a:r>
              <a:rPr lang="en-US" dirty="0"/>
              <a:t>	READ			//Input</a:t>
            </a:r>
          </a:p>
          <a:p>
            <a:r>
              <a:rPr lang="en-US" dirty="0"/>
              <a:t>	MOVE  	N  INPUT	//N = Input</a:t>
            </a:r>
          </a:p>
          <a:p>
            <a:r>
              <a:rPr lang="pt-BR" dirty="0"/>
              <a:t>	MOVE 	C  N		//C=N</a:t>
            </a:r>
          </a:p>
          <a:p>
            <a:r>
              <a:rPr lang="pt-BR" dirty="0"/>
              <a:t>	ADDI 	N  -2		//N = N-2</a:t>
            </a:r>
          </a:p>
          <a:p>
            <a:r>
              <a:rPr lang="en-US" dirty="0"/>
              <a:t>	BLTZ 	N 	L2	//If N&lt;2, done</a:t>
            </a:r>
          </a:p>
          <a:p>
            <a:r>
              <a:rPr lang="en-US" dirty="0"/>
              <a:t>L1:	MOVE 	C  B		//C = B</a:t>
            </a:r>
          </a:p>
          <a:p>
            <a:r>
              <a:rPr lang="en-US" dirty="0"/>
              <a:t>	ADD 	C  A		//C = C + A</a:t>
            </a:r>
          </a:p>
          <a:p>
            <a:r>
              <a:rPr lang="en-US" dirty="0"/>
              <a:t>	MOVE 	A  B		//A = B</a:t>
            </a:r>
          </a:p>
          <a:p>
            <a:r>
              <a:rPr lang="en-US" dirty="0"/>
              <a:t>	MOVE 	B  C		//B = C</a:t>
            </a:r>
          </a:p>
          <a:p>
            <a:r>
              <a:rPr lang="en-US" dirty="0"/>
              <a:t>	ADDI 	N  -1		//N--</a:t>
            </a:r>
          </a:p>
          <a:p>
            <a:r>
              <a:rPr lang="pt-BR" dirty="0"/>
              <a:t>	BGEZ 	N  L1	//If N &gt;=0</a:t>
            </a:r>
          </a:p>
          <a:p>
            <a:r>
              <a:rPr lang="en-US" dirty="0"/>
              <a:t>L2:	MOVE 	OUTPUT  C</a:t>
            </a:r>
          </a:p>
          <a:p>
            <a:r>
              <a:rPr lang="en-US" dirty="0"/>
              <a:t>	PRNT			 //Print C</a:t>
            </a:r>
          </a:p>
          <a:p>
            <a:r>
              <a:rPr lang="en-US" dirty="0"/>
              <a:t>	STOP			//Terminate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0059D3-BCF6-4626-8D00-C230DF7E5A04}"/>
              </a:ext>
            </a:extLst>
          </p:cNvPr>
          <p:cNvSpPr/>
          <p:nvPr/>
        </p:nvSpPr>
        <p:spPr>
          <a:xfrm>
            <a:off x="751201" y="2213517"/>
            <a:ext cx="302895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//Declarations</a:t>
            </a:r>
          </a:p>
          <a:p>
            <a:r>
              <a:rPr lang="en-US" dirty="0"/>
              <a:t>N 	1  0		//N</a:t>
            </a:r>
          </a:p>
          <a:p>
            <a:r>
              <a:rPr lang="pt-BR" dirty="0"/>
              <a:t>C 	1  0		//f(N)</a:t>
            </a:r>
          </a:p>
          <a:p>
            <a:r>
              <a:rPr lang="pt-BR" dirty="0"/>
              <a:t>B 	1  1		//f(N-1)</a:t>
            </a:r>
          </a:p>
          <a:p>
            <a:r>
              <a:rPr lang="pt-BR" dirty="0"/>
              <a:t>A	1  0		//f(N-2)</a:t>
            </a:r>
          </a:p>
          <a:p>
            <a:r>
              <a:rPr lang="en-US" dirty="0"/>
              <a:t>END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71303-BEE6-4AA9-8CD4-173E7871616F}"/>
              </a:ext>
            </a:extLst>
          </p:cNvPr>
          <p:cNvSpPr txBox="1"/>
          <p:nvPr/>
        </p:nvSpPr>
        <p:spPr>
          <a:xfrm>
            <a:off x="809237" y="1690689"/>
            <a:ext cx="283893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M2M Code</a:t>
            </a:r>
          </a:p>
        </p:txBody>
      </p:sp>
    </p:spTree>
    <p:extLst>
      <p:ext uri="{BB962C8B-B14F-4D97-AF65-F5344CB8AC3E}">
        <p14:creationId xmlns:p14="http://schemas.microsoft.com/office/powerpoint/2010/main" val="3604829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C3CB-1A24-4C2B-A181-D7F50C2C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216015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</a:t>
            </a:r>
            <a:br>
              <a:rPr lang="en-US" sz="4000" dirty="0"/>
            </a:br>
            <a:r>
              <a:rPr lang="en-US" sz="4000" dirty="0"/>
              <a:t>Loop Solution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0059D3-BCF6-4626-8D00-C230DF7E5A04}"/>
              </a:ext>
            </a:extLst>
          </p:cNvPr>
          <p:cNvSpPr/>
          <p:nvPr/>
        </p:nvSpPr>
        <p:spPr>
          <a:xfrm>
            <a:off x="686687" y="2326640"/>
            <a:ext cx="302895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//Declarations</a:t>
            </a:r>
          </a:p>
          <a:p>
            <a:r>
              <a:rPr lang="en-US" dirty="0"/>
              <a:t>N 	1  0		//N</a:t>
            </a:r>
          </a:p>
          <a:p>
            <a:r>
              <a:rPr lang="pt-BR" dirty="0"/>
              <a:t>C 	1  0		//f(N)</a:t>
            </a:r>
          </a:p>
          <a:p>
            <a:r>
              <a:rPr lang="pt-BR" dirty="0"/>
              <a:t>B 	1  1		//f(N-1)</a:t>
            </a:r>
          </a:p>
          <a:p>
            <a:r>
              <a:rPr lang="pt-BR" dirty="0"/>
              <a:t>A	1  0		//f(N-2)</a:t>
            </a:r>
          </a:p>
          <a:p>
            <a:r>
              <a:rPr lang="en-US" dirty="0"/>
              <a:t>END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71303-BEE6-4AA9-8CD4-173E7871616F}"/>
              </a:ext>
            </a:extLst>
          </p:cNvPr>
          <p:cNvSpPr txBox="1"/>
          <p:nvPr/>
        </p:nvSpPr>
        <p:spPr>
          <a:xfrm>
            <a:off x="686687" y="1728397"/>
            <a:ext cx="30289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M2M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283119-5FEC-4CB5-A351-7F6AFB4D2B62}"/>
              </a:ext>
            </a:extLst>
          </p:cNvPr>
          <p:cNvSpPr/>
          <p:nvPr/>
        </p:nvSpPr>
        <p:spPr>
          <a:xfrm>
            <a:off x="4016841" y="1080144"/>
            <a:ext cx="4736969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//Instruction</a:t>
            </a:r>
          </a:p>
          <a:p>
            <a:r>
              <a:rPr lang="en-US" dirty="0"/>
              <a:t>	READ				//Input</a:t>
            </a:r>
          </a:p>
          <a:p>
            <a:r>
              <a:rPr lang="en-US" dirty="0"/>
              <a:t>	MOVE 	N  INPUT		//N = Input</a:t>
            </a:r>
          </a:p>
          <a:p>
            <a:r>
              <a:rPr lang="pt-BR" dirty="0"/>
              <a:t>	MOVE 	C  N			//C = N</a:t>
            </a:r>
          </a:p>
          <a:p>
            <a:r>
              <a:rPr lang="pt-BR" dirty="0"/>
              <a:t>	ADDI 	N  N  -2		//N = N-2</a:t>
            </a:r>
          </a:p>
          <a:p>
            <a:r>
              <a:rPr lang="en-US" dirty="0"/>
              <a:t>	BLT 		N  ZERO L2	//If N&lt;2, done</a:t>
            </a:r>
          </a:p>
          <a:p>
            <a:r>
              <a:rPr lang="en-US" dirty="0"/>
              <a:t>L1:	ADD  	C  B  A		//C = B + A</a:t>
            </a:r>
          </a:p>
          <a:p>
            <a:r>
              <a:rPr lang="en-US" dirty="0"/>
              <a:t>	MOVE 	A  B			//A = B</a:t>
            </a:r>
          </a:p>
          <a:p>
            <a:r>
              <a:rPr lang="en-US" dirty="0"/>
              <a:t>	MOVE 	B  C			//B = C</a:t>
            </a:r>
          </a:p>
          <a:p>
            <a:r>
              <a:rPr lang="pt-BR" dirty="0"/>
              <a:t>	ADDI 	N  N  -1		//N--</a:t>
            </a:r>
          </a:p>
          <a:p>
            <a:r>
              <a:rPr lang="pt-BR" dirty="0"/>
              <a:t>	BGE 		N  ZERO L1	//if N &gt;=0 continue</a:t>
            </a:r>
          </a:p>
          <a:p>
            <a:r>
              <a:rPr lang="en-US" dirty="0"/>
              <a:t>L2:	MOVE 	OUTPUT C	//OUTPUT = C</a:t>
            </a:r>
          </a:p>
          <a:p>
            <a:r>
              <a:rPr lang="en-US" dirty="0"/>
              <a:t>	PRNT				//Print OUTPUT</a:t>
            </a:r>
          </a:p>
          <a:p>
            <a:r>
              <a:rPr lang="en-US" dirty="0"/>
              <a:t>	STOP				//Terminate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184468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C3CB-1A24-4C2B-A181-D7F50C2C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6"/>
            <a:ext cx="3098524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</a:t>
            </a:r>
            <a:br>
              <a:rPr lang="en-US" sz="4000" dirty="0"/>
            </a:br>
            <a:r>
              <a:rPr lang="en-US" sz="4000" dirty="0"/>
              <a:t>Loop Solution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C80F93-6EEC-40B2-85E7-18A7F301994F}"/>
              </a:ext>
            </a:extLst>
          </p:cNvPr>
          <p:cNvSpPr/>
          <p:nvPr/>
        </p:nvSpPr>
        <p:spPr>
          <a:xfrm>
            <a:off x="3727176" y="1105521"/>
            <a:ext cx="5078894" cy="48013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END</a:t>
            </a:r>
          </a:p>
          <a:p>
            <a:r>
              <a:rPr lang="en-US" dirty="0"/>
              <a:t>	READ				//$v0 = N</a:t>
            </a:r>
          </a:p>
          <a:p>
            <a:r>
              <a:rPr lang="pt-BR" dirty="0"/>
              <a:t>	MOVE 	$a0  $v0		//$a0(C) = N</a:t>
            </a:r>
          </a:p>
          <a:p>
            <a:r>
              <a:rPr lang="it-IT" dirty="0"/>
              <a:t>	ADDI 	$v0  -2		//$v0 = $v0-2</a:t>
            </a:r>
          </a:p>
          <a:p>
            <a:r>
              <a:rPr lang="en-US" dirty="0"/>
              <a:t>	BLTZ 	$v0  L2		//If N&lt;2, done</a:t>
            </a:r>
          </a:p>
          <a:p>
            <a:r>
              <a:rPr lang="fr-FR" dirty="0"/>
              <a:t>	LI 		$t1  0		//$t1(A) = 0</a:t>
            </a:r>
          </a:p>
          <a:p>
            <a:r>
              <a:rPr lang="en-US" dirty="0"/>
              <a:t>	LI 		$t2  1		//$t2(B) = 1</a:t>
            </a:r>
          </a:p>
          <a:p>
            <a:r>
              <a:rPr lang="fr-FR" dirty="0"/>
              <a:t>L1:	MOVE 	$a0  $t2		//$t3(C) = B, </a:t>
            </a:r>
          </a:p>
          <a:p>
            <a:r>
              <a:rPr lang="en-US" dirty="0"/>
              <a:t>	ADD 	$a0  $t1		//C = B+A</a:t>
            </a:r>
          </a:p>
          <a:p>
            <a:r>
              <a:rPr lang="en-US" dirty="0"/>
              <a:t>	MOVE 	$t1  $t2 		//A = B</a:t>
            </a:r>
          </a:p>
          <a:p>
            <a:r>
              <a:rPr lang="en-US" dirty="0"/>
              <a:t>	MOVE 	$t2  $a0		//B = C</a:t>
            </a:r>
          </a:p>
          <a:p>
            <a:r>
              <a:rPr lang="en-US" dirty="0"/>
              <a:t>	ADDI 	$v0  -1		//N--</a:t>
            </a:r>
          </a:p>
          <a:p>
            <a:r>
              <a:rPr lang="en-US" dirty="0"/>
              <a:t>	BGEZ 	$v0  L1		//if N &gt;= 0, continue</a:t>
            </a:r>
          </a:p>
          <a:p>
            <a:r>
              <a:rPr lang="en-US" dirty="0"/>
              <a:t>L2:	PRNT				//Print result ($a0 )</a:t>
            </a:r>
          </a:p>
          <a:p>
            <a:r>
              <a:rPr lang="en-US" dirty="0"/>
              <a:t>	STOP				//Terminate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71303-BEE6-4AA9-8CD4-173E7871616F}"/>
              </a:ext>
            </a:extLst>
          </p:cNvPr>
          <p:cNvSpPr txBox="1"/>
          <p:nvPr/>
        </p:nvSpPr>
        <p:spPr>
          <a:xfrm>
            <a:off x="767549" y="1690689"/>
            <a:ext cx="268811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R2R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16C8AE-8E83-4B0F-BAFA-2597FFBB3558}"/>
              </a:ext>
            </a:extLst>
          </p:cNvPr>
          <p:cNvSpPr txBox="1"/>
          <p:nvPr/>
        </p:nvSpPr>
        <p:spPr>
          <a:xfrm>
            <a:off x="452975" y="2693086"/>
            <a:ext cx="240949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Register assignment</a:t>
            </a:r>
          </a:p>
          <a:p>
            <a:r>
              <a:rPr lang="en-US" dirty="0"/>
              <a:t>$v0: N, $t1: A, $t2: B, </a:t>
            </a:r>
          </a:p>
          <a:p>
            <a:r>
              <a:rPr lang="en-US" dirty="0"/>
              <a:t>$a0: C (f(N))   </a:t>
            </a:r>
          </a:p>
        </p:txBody>
      </p:sp>
    </p:spTree>
    <p:extLst>
      <p:ext uri="{BB962C8B-B14F-4D97-AF65-F5344CB8AC3E}">
        <p14:creationId xmlns:p14="http://schemas.microsoft.com/office/powerpoint/2010/main" val="175183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C3CB-1A24-4C2B-A181-D7F50C2C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764241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</a:t>
            </a:r>
            <a:br>
              <a:rPr lang="en-US" sz="4000" dirty="0"/>
            </a:br>
            <a:r>
              <a:rPr lang="en-US" sz="4000" dirty="0"/>
              <a:t>Loop Solution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71303-BEE6-4AA9-8CD4-173E7871616F}"/>
              </a:ext>
            </a:extLst>
          </p:cNvPr>
          <p:cNvSpPr txBox="1"/>
          <p:nvPr/>
        </p:nvSpPr>
        <p:spPr>
          <a:xfrm>
            <a:off x="751200" y="1690689"/>
            <a:ext cx="293320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R2R 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1723DA-F567-4986-A717-17230CDC5BEE}"/>
              </a:ext>
            </a:extLst>
          </p:cNvPr>
          <p:cNvSpPr txBox="1"/>
          <p:nvPr/>
        </p:nvSpPr>
        <p:spPr>
          <a:xfrm>
            <a:off x="452975" y="2693086"/>
            <a:ext cx="240949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Register assignment</a:t>
            </a:r>
          </a:p>
          <a:p>
            <a:r>
              <a:rPr lang="en-US" dirty="0"/>
              <a:t>$v0: N, $t1: A, $t2: B, </a:t>
            </a:r>
          </a:p>
          <a:p>
            <a:r>
              <a:rPr lang="en-US" dirty="0"/>
              <a:t>$a0: C (f(N)) 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9F0C38-7113-43E9-87EA-5BF8DF0074E1}"/>
              </a:ext>
            </a:extLst>
          </p:cNvPr>
          <p:cNvSpPr/>
          <p:nvPr/>
        </p:nvSpPr>
        <p:spPr>
          <a:xfrm>
            <a:off x="3727176" y="1105521"/>
            <a:ext cx="5078894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END</a:t>
            </a:r>
          </a:p>
          <a:p>
            <a:r>
              <a:rPr lang="en-US" dirty="0"/>
              <a:t>	READ				//$v0 = N</a:t>
            </a:r>
          </a:p>
          <a:p>
            <a:r>
              <a:rPr lang="pt-BR" dirty="0"/>
              <a:t>	MOVE 	$a0  $v0		//$a0(C) = N</a:t>
            </a:r>
          </a:p>
          <a:p>
            <a:r>
              <a:rPr lang="it-IT" dirty="0"/>
              <a:t>	ADDI 	$v0 $v0  -2	//$v0 = $v0-2</a:t>
            </a:r>
          </a:p>
          <a:p>
            <a:r>
              <a:rPr lang="en-US" dirty="0"/>
              <a:t>	BLT 		$v0  $zero L2	//If N&lt;2, done</a:t>
            </a:r>
          </a:p>
          <a:p>
            <a:r>
              <a:rPr lang="fr-FR" dirty="0"/>
              <a:t>	LI 		$t1  0		//$t1(A) = 0</a:t>
            </a:r>
          </a:p>
          <a:p>
            <a:r>
              <a:rPr lang="en-US" dirty="0"/>
              <a:t>	LI 		$t2  1		//$t2(B) = 1</a:t>
            </a:r>
          </a:p>
          <a:p>
            <a:r>
              <a:rPr lang="fr-FR" dirty="0"/>
              <a:t>L1:	</a:t>
            </a:r>
            <a:r>
              <a:rPr lang="en-US" dirty="0"/>
              <a:t>ADD 	$a0  $t1 $t2	//C = A+B</a:t>
            </a:r>
          </a:p>
          <a:p>
            <a:r>
              <a:rPr lang="en-US" dirty="0"/>
              <a:t>	MOVE 	$t1  $t2 		//A = B</a:t>
            </a:r>
          </a:p>
          <a:p>
            <a:r>
              <a:rPr lang="en-US" dirty="0"/>
              <a:t>	MOVE 	$t2  $a0		//B = C</a:t>
            </a:r>
          </a:p>
          <a:p>
            <a:r>
              <a:rPr lang="en-US" dirty="0"/>
              <a:t>	ADDI 	$v0  $v0 -1	//N--</a:t>
            </a:r>
          </a:p>
          <a:p>
            <a:r>
              <a:rPr lang="en-US" dirty="0"/>
              <a:t>	BGE 		$v0  $zero L1	//if N &gt;= 0, continue</a:t>
            </a:r>
          </a:p>
          <a:p>
            <a:r>
              <a:rPr lang="en-US" dirty="0"/>
              <a:t>L2:	PRNT				//Print result ($a0)</a:t>
            </a:r>
          </a:p>
          <a:p>
            <a:r>
              <a:rPr lang="en-US" dirty="0"/>
              <a:t>	STOP				//Terminate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92041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48839-E882-4ED6-B792-0419979C8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C5F98-14BA-4AE7-B760-FA75C90CD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Simulated Instruction Sets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Stack-based (Zero address) Machine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Accumulator-based (one address) Machine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Two address Machine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200" dirty="0"/>
              <a:t>Memory-to-Memory and Register-to-Register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Three address Machine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200" dirty="0"/>
              <a:t>Memory-to-Memory and Register-to-Register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600" dirty="0"/>
              <a:t>Assembly Language Programming Examples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Compute sum of absolute values of elements in an array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Compute Fibonacci numbers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sz="2200" dirty="0"/>
              <a:t>Using loop, function, and recursive function</a:t>
            </a:r>
          </a:p>
        </p:txBody>
      </p:sp>
    </p:spTree>
    <p:extLst>
      <p:ext uri="{BB962C8B-B14F-4D97-AF65-F5344CB8AC3E}">
        <p14:creationId xmlns:p14="http://schemas.microsoft.com/office/powerpoint/2010/main" val="25744857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2: Compute Fibonacci using a loop: Comparison (1)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7DBAEB-76AE-4BEC-8014-7451B2274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888922"/>
              </p:ext>
            </p:extLst>
          </p:nvPr>
        </p:nvGraphicFramePr>
        <p:xfrm>
          <a:off x="1168924" y="2012639"/>
          <a:ext cx="3015667" cy="2647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909">
                  <a:extLst>
                    <a:ext uri="{9D8B030D-6E8A-4147-A177-3AD203B41FA5}">
                      <a16:colId xmlns:a16="http://schemas.microsoft.com/office/drawing/2014/main" val="1463396505"/>
                    </a:ext>
                  </a:extLst>
                </a:gridCol>
                <a:gridCol w="1460758">
                  <a:extLst>
                    <a:ext uri="{9D8B030D-6E8A-4147-A177-3AD203B41FA5}">
                      <a16:colId xmlns:a16="http://schemas.microsoft.com/office/drawing/2014/main" val="521818635"/>
                    </a:ext>
                  </a:extLst>
                </a:gridCol>
              </a:tblGrid>
              <a:tr h="369174">
                <a:tc>
                  <a:txBody>
                    <a:bodyPr/>
                    <a:lstStyle/>
                    <a:p>
                      <a:r>
                        <a:rPr lang="en-US" dirty="0"/>
                        <a:t>3-Address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2-Address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05376"/>
                  </a:ext>
                </a:extLst>
              </a:tr>
              <a:tr h="2277888">
                <a:tc>
                  <a:txBody>
                    <a:bodyPr/>
                    <a:lstStyle/>
                    <a:p>
                      <a:r>
                        <a:rPr lang="en-US" dirty="0"/>
                        <a:t>C = A + B</a:t>
                      </a:r>
                    </a:p>
                    <a:p>
                      <a:r>
                        <a:rPr lang="en-US" dirty="0"/>
                        <a:t>A = B</a:t>
                      </a:r>
                    </a:p>
                    <a:p>
                      <a:r>
                        <a:rPr lang="en-US" dirty="0"/>
                        <a:t>B =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B</a:t>
                      </a:r>
                    </a:p>
                    <a:p>
                      <a:r>
                        <a:rPr lang="en-US" dirty="0"/>
                        <a:t>C = C + A</a:t>
                      </a:r>
                    </a:p>
                    <a:p>
                      <a:pPr algn="l"/>
                      <a:r>
                        <a:rPr lang="en-US" dirty="0"/>
                        <a:t>A = B</a:t>
                      </a:r>
                    </a:p>
                    <a:p>
                      <a:r>
                        <a:rPr lang="en-US" dirty="0"/>
                        <a:t>B =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500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7389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2: Compute Fibonacci using a loop: Comparison (2)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57717E-4535-4FEC-8D39-0293C5557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087268"/>
              </p:ext>
            </p:extLst>
          </p:nvPr>
        </p:nvGraphicFramePr>
        <p:xfrm>
          <a:off x="628650" y="2187387"/>
          <a:ext cx="7533863" cy="290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919">
                  <a:extLst>
                    <a:ext uri="{9D8B030D-6E8A-4147-A177-3AD203B41FA5}">
                      <a16:colId xmlns:a16="http://schemas.microsoft.com/office/drawing/2014/main" val="1463396505"/>
                    </a:ext>
                  </a:extLst>
                </a:gridCol>
                <a:gridCol w="5231944">
                  <a:extLst>
                    <a:ext uri="{9D8B030D-6E8A-4147-A177-3AD203B41FA5}">
                      <a16:colId xmlns:a16="http://schemas.microsoft.com/office/drawing/2014/main" val="521818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 and Loop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05376"/>
                  </a:ext>
                </a:extLst>
              </a:tr>
              <a:tr h="791260">
                <a:tc>
                  <a:txBody>
                    <a:bodyPr/>
                    <a:lstStyle/>
                    <a:p>
                      <a:r>
                        <a:rPr lang="en-US" dirty="0"/>
                        <a:t>2A M2M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If N-2 &lt; 0, then f(N) = N, else use a loop to compute f(N).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Using N-2 to control the loop. In each loop iteration, N-2 is deceased by one.  When it is greater or equal to zero, the loop continues.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92584"/>
                  </a:ext>
                </a:extLst>
              </a:tr>
              <a:tr h="7354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2A R2R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54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3A M2M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43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3A R2R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5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4051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2: Compute Fibonacci using a loop: Comparison (3)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94D63DD-9AB2-43DA-95AE-5D564ED39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79890"/>
              </p:ext>
            </p:extLst>
          </p:nvPr>
        </p:nvGraphicFramePr>
        <p:xfrm>
          <a:off x="705677" y="1741880"/>
          <a:ext cx="7623314" cy="1888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1452">
                  <a:extLst>
                    <a:ext uri="{9D8B030D-6E8A-4147-A177-3AD203B41FA5}">
                      <a16:colId xmlns:a16="http://schemas.microsoft.com/office/drawing/2014/main" val="1820077736"/>
                    </a:ext>
                  </a:extLst>
                </a:gridCol>
                <a:gridCol w="478567">
                  <a:extLst>
                    <a:ext uri="{9D8B030D-6E8A-4147-A177-3AD203B41FA5}">
                      <a16:colId xmlns:a16="http://schemas.microsoft.com/office/drawing/2014/main" val="3530187539"/>
                    </a:ext>
                  </a:extLst>
                </a:gridCol>
                <a:gridCol w="765313">
                  <a:extLst>
                    <a:ext uri="{9D8B030D-6E8A-4147-A177-3AD203B41FA5}">
                      <a16:colId xmlns:a16="http://schemas.microsoft.com/office/drawing/2014/main" val="1861571751"/>
                    </a:ext>
                  </a:extLst>
                </a:gridCol>
                <a:gridCol w="725556">
                  <a:extLst>
                    <a:ext uri="{9D8B030D-6E8A-4147-A177-3AD203B41FA5}">
                      <a16:colId xmlns:a16="http://schemas.microsoft.com/office/drawing/2014/main" val="2253144899"/>
                    </a:ext>
                  </a:extLst>
                </a:gridCol>
                <a:gridCol w="1798983">
                  <a:extLst>
                    <a:ext uri="{9D8B030D-6E8A-4147-A177-3AD203B41FA5}">
                      <a16:colId xmlns:a16="http://schemas.microsoft.com/office/drawing/2014/main" val="1477602337"/>
                    </a:ext>
                  </a:extLst>
                </a:gridCol>
                <a:gridCol w="1951414">
                  <a:extLst>
                    <a:ext uri="{9D8B030D-6E8A-4147-A177-3AD203B41FA5}">
                      <a16:colId xmlns:a16="http://schemas.microsoft.com/office/drawing/2014/main" val="1222017779"/>
                    </a:ext>
                  </a:extLst>
                </a:gridCol>
                <a:gridCol w="752029">
                  <a:extLst>
                    <a:ext uri="{9D8B030D-6E8A-4147-A177-3AD203B41FA5}">
                      <a16:colId xmlns:a16="http://schemas.microsoft.com/office/drawing/2014/main" val="3524323624"/>
                    </a:ext>
                  </a:extLst>
                </a:gridCol>
              </a:tblGrid>
              <a:tr h="3909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LI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PS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NIMA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NDMA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TNMA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0321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2A M2M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39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1,248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152 (15(N-1)+17)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299 (30(N-1)+29)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451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82996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2A R2R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26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146 (15(N-1)+11)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076866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3A M2M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56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 (5(N-1)+8)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132 (13(N-1)+15)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114357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3A R2R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31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 (5(N-1)+8)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844634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0B03383-905C-4BE7-A229-1EDFE895D394}"/>
              </a:ext>
            </a:extLst>
          </p:cNvPr>
          <p:cNvSpPr/>
          <p:nvPr/>
        </p:nvSpPr>
        <p:spPr>
          <a:xfrm>
            <a:off x="628650" y="4093052"/>
            <a:ext cx="81103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NI  		Number of instructions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LI   		Length of instruction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PS  		Program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NIMA   	Number of instructions fetched from memory during execution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NDMA 	Number of data memory accesses during execution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TNMA  	Total number of memory accesses during execution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34573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D202-085E-4567-B989-CF25ACBA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2: C++ Code Using Function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2FD72-4CC0-4D40-93DB-DD0E777D7EA1}"/>
              </a:ext>
            </a:extLst>
          </p:cNvPr>
          <p:cNvSpPr/>
          <p:nvPr/>
        </p:nvSpPr>
        <p:spPr>
          <a:xfrm>
            <a:off x="714077" y="1690689"/>
            <a:ext cx="4480092" cy="47705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int N;</a:t>
            </a:r>
          </a:p>
          <a:p>
            <a:endParaRPr lang="pt-BR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int fib(int N)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int I, A, B, C;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if (N &lt; 2)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	return N;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else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A = 0; B = 1;</a:t>
            </a:r>
          </a:p>
          <a:p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   for (I = 2; I &lt;= N; I++)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C = B + A; A = B; B = C;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return C;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cin &gt;&gt; N;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C = fib(N);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C;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6B1E57-45F2-4FC0-BA57-1B609CD013B5}"/>
              </a:ext>
            </a:extLst>
          </p:cNvPr>
          <p:cNvSpPr/>
          <p:nvPr/>
        </p:nvSpPr>
        <p:spPr>
          <a:xfrm>
            <a:off x="5411572" y="1690689"/>
            <a:ext cx="3487332" cy="31085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int N;</a:t>
            </a:r>
          </a:p>
          <a:p>
            <a:endParaRPr lang="pt-BR" sz="8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int fib(int N) {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if (N &lt; 2)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	return N;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else 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  return f(N-1)+f(N-2); 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800" dirty="0">
              <a:solidFill>
                <a:schemeClr val="bg2">
                  <a:lumMod val="90000"/>
                </a:schemeClr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cin &gt;&gt; N;</a:t>
            </a: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C = fib(N);</a:t>
            </a:r>
          </a:p>
          <a:p>
            <a:r>
              <a:rPr lang="en-US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&lt;&lt; C;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7E778E-EA98-4D04-95E1-A6131E72B6C7}"/>
              </a:ext>
            </a:extLst>
          </p:cNvPr>
          <p:cNvSpPr txBox="1"/>
          <p:nvPr/>
        </p:nvSpPr>
        <p:spPr>
          <a:xfrm>
            <a:off x="5942419" y="5823103"/>
            <a:ext cx="260121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Non-recursive function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234D0D-4339-445A-897F-14E5BF694C06}"/>
              </a:ext>
            </a:extLst>
          </p:cNvPr>
          <p:cNvSpPr txBox="1"/>
          <p:nvPr/>
        </p:nvSpPr>
        <p:spPr>
          <a:xfrm>
            <a:off x="5942419" y="5167311"/>
            <a:ext cx="225890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90000"/>
                  </a:schemeClr>
                </a:solidFill>
              </a:rPr>
              <a:t>Recursive function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89FDA8B8-6E51-4A3E-AF13-88C6248B6BFB}"/>
              </a:ext>
            </a:extLst>
          </p:cNvPr>
          <p:cNvSpPr/>
          <p:nvPr/>
        </p:nvSpPr>
        <p:spPr>
          <a:xfrm flipH="1">
            <a:off x="6955565" y="4836941"/>
            <a:ext cx="94270" cy="2556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3F0E8FF8-C77A-4522-80F8-A475333C226E}"/>
              </a:ext>
            </a:extLst>
          </p:cNvPr>
          <p:cNvSpPr/>
          <p:nvPr/>
        </p:nvSpPr>
        <p:spPr>
          <a:xfrm>
            <a:off x="5411572" y="5948313"/>
            <a:ext cx="442473" cy="1764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272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058151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Using Function (Simplified)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874371" y="1765777"/>
            <a:ext cx="194035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Activation Record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2C821A-03F0-4E2E-9A29-0F2EA42E401B}"/>
              </a:ext>
            </a:extLst>
          </p:cNvPr>
          <p:cNvSpPr/>
          <p:nvPr/>
        </p:nvSpPr>
        <p:spPr>
          <a:xfrm>
            <a:off x="576607" y="2458607"/>
            <a:ext cx="388227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END</a:t>
            </a:r>
          </a:p>
          <a:p>
            <a:r>
              <a:rPr lang="en-US" dirty="0"/>
              <a:t>	READ </a:t>
            </a:r>
          </a:p>
          <a:p>
            <a:r>
              <a:rPr lang="en-US" dirty="0"/>
              <a:t>	PUSH 	INPUT</a:t>
            </a:r>
          </a:p>
          <a:p>
            <a:r>
              <a:rPr lang="en-US" dirty="0"/>
              <a:t>	JNS		Fib			//call Fib</a:t>
            </a:r>
          </a:p>
          <a:p>
            <a:r>
              <a:rPr lang="en-US" dirty="0"/>
              <a:t>	POP		OUTPUT</a:t>
            </a:r>
          </a:p>
          <a:p>
            <a:r>
              <a:rPr lang="en-US" dirty="0"/>
              <a:t>	PRNT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1A6DD54-13D9-4B16-BDB1-D8E5498C7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67056"/>
              </p:ext>
            </p:extLst>
          </p:nvPr>
        </p:nvGraphicFramePr>
        <p:xfrm>
          <a:off x="4685123" y="2458607"/>
          <a:ext cx="3637371" cy="334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68">
                  <a:extLst>
                    <a:ext uri="{9D8B030D-6E8A-4147-A177-3AD203B41FA5}">
                      <a16:colId xmlns:a16="http://schemas.microsoft.com/office/drawing/2014/main" val="708930372"/>
                    </a:ext>
                  </a:extLst>
                </a:gridCol>
                <a:gridCol w="1241623">
                  <a:extLst>
                    <a:ext uri="{9D8B030D-6E8A-4147-A177-3AD203B41FA5}">
                      <a16:colId xmlns:a16="http://schemas.microsoft.com/office/drawing/2014/main" val="3005424737"/>
                    </a:ext>
                  </a:extLst>
                </a:gridCol>
                <a:gridCol w="1723680">
                  <a:extLst>
                    <a:ext uri="{9D8B030D-6E8A-4147-A177-3AD203B41FA5}">
                      <a16:colId xmlns:a16="http://schemas.microsoft.com/office/drawing/2014/main" val="1189801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lt"/>
                        </a:rPr>
                        <a:t>Addr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Name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Explanation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967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$-1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N/Fib(N)/C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Input/output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34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RA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Return Address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990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$+1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A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Local variable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66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$+2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B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Local variable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386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$+3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SN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Local variable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031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48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382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2712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AF460A1-9653-472C-986A-424F8C7A8913}"/>
              </a:ext>
            </a:extLst>
          </p:cNvPr>
          <p:cNvSpPr txBox="1"/>
          <p:nvPr/>
        </p:nvSpPr>
        <p:spPr>
          <a:xfrm>
            <a:off x="876693" y="1828646"/>
            <a:ext cx="322396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M2M Code 1/2</a:t>
            </a:r>
          </a:p>
        </p:txBody>
      </p:sp>
    </p:spTree>
    <p:extLst>
      <p:ext uri="{BB962C8B-B14F-4D97-AF65-F5344CB8AC3E}">
        <p14:creationId xmlns:p14="http://schemas.microsoft.com/office/powerpoint/2010/main" val="20464949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48028E-84FA-4FE3-86E7-A2149E197630}"/>
              </a:ext>
            </a:extLst>
          </p:cNvPr>
          <p:cNvSpPr/>
          <p:nvPr/>
        </p:nvSpPr>
        <p:spPr>
          <a:xfrm>
            <a:off x="1060516" y="1034148"/>
            <a:ext cx="5038627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Fib: 	MOVE 	$+3  $-1		//SN = N</a:t>
            </a:r>
          </a:p>
          <a:p>
            <a:r>
              <a:rPr lang="en-US" dirty="0"/>
              <a:t>	ADDI 	$+3  -2		//SN = SN-2</a:t>
            </a:r>
          </a:p>
          <a:p>
            <a:r>
              <a:rPr lang="en-US" dirty="0"/>
              <a:t>	BLTZ 	$+3  L2		//if SN &lt; 0, done </a:t>
            </a:r>
          </a:p>
          <a:p>
            <a:r>
              <a:rPr lang="pt-BR" dirty="0"/>
              <a:t>	LI 		$+1  0		//A = 0</a:t>
            </a:r>
          </a:p>
          <a:p>
            <a:r>
              <a:rPr lang="de-DE" dirty="0"/>
              <a:t>	LI 		$+2  1		//B = 1</a:t>
            </a:r>
          </a:p>
          <a:p>
            <a:r>
              <a:rPr lang="en-US" dirty="0"/>
              <a:t>L1:	MOVE 	$-1  $+2 		//C = B</a:t>
            </a:r>
          </a:p>
          <a:p>
            <a:r>
              <a:rPr lang="en-US" dirty="0"/>
              <a:t>	ADD 	$-1  $+1		//C = C + A</a:t>
            </a:r>
          </a:p>
          <a:p>
            <a:r>
              <a:rPr lang="en-US" dirty="0"/>
              <a:t>	MOVE 	$+1  $+2		//A = B</a:t>
            </a:r>
          </a:p>
          <a:p>
            <a:r>
              <a:rPr lang="en-US" dirty="0"/>
              <a:t>	MOVE 	$+2  $-1		//B = C</a:t>
            </a:r>
          </a:p>
          <a:p>
            <a:r>
              <a:rPr lang="en-US" dirty="0"/>
              <a:t>	ADDI 	$+3  -1		//SN = SN-1</a:t>
            </a:r>
          </a:p>
          <a:p>
            <a:r>
              <a:rPr lang="en-US" dirty="0"/>
              <a:t>	BGEZ 	$+3  L1		//If SN &gt;= 0, continue </a:t>
            </a:r>
          </a:p>
          <a:p>
            <a:r>
              <a:rPr lang="en-US" dirty="0"/>
              <a:t>L2:	JR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286BE2-F595-45DF-90C7-B18081AE6840}"/>
              </a:ext>
            </a:extLst>
          </p:cNvPr>
          <p:cNvSpPr txBox="1"/>
          <p:nvPr/>
        </p:nvSpPr>
        <p:spPr>
          <a:xfrm>
            <a:off x="1060516" y="551289"/>
            <a:ext cx="571797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M2M Code 2/2</a:t>
            </a:r>
          </a:p>
        </p:txBody>
      </p:sp>
    </p:spTree>
    <p:extLst>
      <p:ext uri="{BB962C8B-B14F-4D97-AF65-F5344CB8AC3E}">
        <p14:creationId xmlns:p14="http://schemas.microsoft.com/office/powerpoint/2010/main" val="6504711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47602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Using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874371" y="1765777"/>
            <a:ext cx="194035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Activation Record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1A6DD54-13D9-4B16-BDB1-D8E5498C7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695651"/>
              </p:ext>
            </p:extLst>
          </p:nvPr>
        </p:nvGraphicFramePr>
        <p:xfrm>
          <a:off x="4633080" y="2458607"/>
          <a:ext cx="3882270" cy="334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172">
                  <a:extLst>
                    <a:ext uri="{9D8B030D-6E8A-4147-A177-3AD203B41FA5}">
                      <a16:colId xmlns:a16="http://schemas.microsoft.com/office/drawing/2014/main" val="708930372"/>
                    </a:ext>
                  </a:extLst>
                </a:gridCol>
                <a:gridCol w="1328365">
                  <a:extLst>
                    <a:ext uri="{9D8B030D-6E8A-4147-A177-3AD203B41FA5}">
                      <a16:colId xmlns:a16="http://schemas.microsoft.com/office/drawing/2014/main" val="3005424737"/>
                    </a:ext>
                  </a:extLst>
                </a:gridCol>
                <a:gridCol w="1839733">
                  <a:extLst>
                    <a:ext uri="{9D8B030D-6E8A-4147-A177-3AD203B41FA5}">
                      <a16:colId xmlns:a16="http://schemas.microsoft.com/office/drawing/2014/main" val="1189801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lt"/>
                        </a:rPr>
                        <a:t>Addr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Name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Explanation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967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$-1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N/Fib(N)/C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Input/output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834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RA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Return Address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990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$+1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A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Local variable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66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$+2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B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Local variable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386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$+3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Local variable</a:t>
                      </a: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031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48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382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62712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AF460A1-9653-472C-986A-424F8C7A8913}"/>
              </a:ext>
            </a:extLst>
          </p:cNvPr>
          <p:cNvSpPr txBox="1"/>
          <p:nvPr/>
        </p:nvSpPr>
        <p:spPr>
          <a:xfrm>
            <a:off x="876693" y="1828646"/>
            <a:ext cx="337479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M2M Code 1/2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2ED0B-7D0C-42B3-AF13-0070A2C7F424}"/>
              </a:ext>
            </a:extLst>
          </p:cNvPr>
          <p:cNvSpPr/>
          <p:nvPr/>
        </p:nvSpPr>
        <p:spPr>
          <a:xfrm>
            <a:off x="576607" y="2458607"/>
            <a:ext cx="388227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END</a:t>
            </a:r>
          </a:p>
          <a:p>
            <a:r>
              <a:rPr lang="en-US" dirty="0"/>
              <a:t>	READ </a:t>
            </a:r>
          </a:p>
          <a:p>
            <a:r>
              <a:rPr lang="en-US" dirty="0"/>
              <a:t>	PUSH 	INPUT</a:t>
            </a:r>
          </a:p>
          <a:p>
            <a:r>
              <a:rPr lang="en-US" dirty="0"/>
              <a:t>	JNS		Fib			//call Fib</a:t>
            </a:r>
          </a:p>
          <a:p>
            <a:r>
              <a:rPr lang="en-US" dirty="0"/>
              <a:t>	POP		OUTPUT</a:t>
            </a:r>
          </a:p>
          <a:p>
            <a:r>
              <a:rPr lang="en-US" dirty="0"/>
              <a:t>	PRNT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2909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962143-D064-43C4-991E-976D21FF4EA7}"/>
              </a:ext>
            </a:extLst>
          </p:cNvPr>
          <p:cNvSpPr txBox="1"/>
          <p:nvPr/>
        </p:nvSpPr>
        <p:spPr>
          <a:xfrm>
            <a:off x="1550710" y="565454"/>
            <a:ext cx="576449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M2M Code 2/2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1FB159-7723-4C82-B68D-946C5E562CE5}"/>
              </a:ext>
            </a:extLst>
          </p:cNvPr>
          <p:cNvSpPr/>
          <p:nvPr/>
        </p:nvSpPr>
        <p:spPr>
          <a:xfrm>
            <a:off x="1060516" y="1034148"/>
            <a:ext cx="5038627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Fib: 	ADDI 	$+3  $-1 -2	//SN = N-2</a:t>
            </a:r>
          </a:p>
          <a:p>
            <a:r>
              <a:rPr lang="en-US" dirty="0"/>
              <a:t>	BLTZ 	$+3  L2		//if SN &lt; 0, done </a:t>
            </a:r>
          </a:p>
          <a:p>
            <a:r>
              <a:rPr lang="pt-BR" dirty="0"/>
              <a:t>	LI 		$+1  0		//A = 0</a:t>
            </a:r>
          </a:p>
          <a:p>
            <a:r>
              <a:rPr lang="de-DE" dirty="0"/>
              <a:t>	LI 		$+2  1		//B = 1</a:t>
            </a:r>
          </a:p>
          <a:p>
            <a:r>
              <a:rPr lang="en-US" dirty="0"/>
              <a:t>L1:	ADD 	$-1  $+1 $+2	//C = A+B</a:t>
            </a:r>
          </a:p>
          <a:p>
            <a:r>
              <a:rPr lang="en-US" dirty="0"/>
              <a:t>	MOVE 	$+1  $+2		//A = B</a:t>
            </a:r>
          </a:p>
          <a:p>
            <a:r>
              <a:rPr lang="en-US" dirty="0"/>
              <a:t>	MOVE 	$+2  $-1		//B = C</a:t>
            </a:r>
          </a:p>
          <a:p>
            <a:r>
              <a:rPr lang="en-US" dirty="0"/>
              <a:t>	ADDI 	$+3  $+3 -1	//SN = SN-1</a:t>
            </a:r>
          </a:p>
          <a:p>
            <a:r>
              <a:rPr lang="en-US" dirty="0"/>
              <a:t>	BGEZ 	$+3  L1		//If SN &gt;= 0, continue</a:t>
            </a:r>
          </a:p>
          <a:p>
            <a:r>
              <a:rPr lang="en-US" dirty="0"/>
              <a:t>L2:	JR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73887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2: </a:t>
            </a:r>
            <a:br>
              <a:rPr lang="en-US" sz="4000" dirty="0"/>
            </a:br>
            <a:r>
              <a:rPr lang="en-US" sz="4000" dirty="0"/>
              <a:t>Using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723542" y="365126"/>
            <a:ext cx="194035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 </a:t>
            </a:r>
          </a:p>
          <a:p>
            <a:r>
              <a:rPr lang="en-US" dirty="0"/>
              <a:t>Activation Record</a:t>
            </a:r>
          </a:p>
          <a:p>
            <a:pPr algn="ctr"/>
            <a:r>
              <a:rPr lang="en-US" dirty="0"/>
              <a:t>Is needed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2C821A-03F0-4E2E-9A29-0F2EA42E401B}"/>
              </a:ext>
            </a:extLst>
          </p:cNvPr>
          <p:cNvSpPr/>
          <p:nvPr/>
        </p:nvSpPr>
        <p:spPr>
          <a:xfrm>
            <a:off x="377072" y="2323316"/>
            <a:ext cx="386499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//Declarations</a:t>
            </a:r>
          </a:p>
          <a:p>
            <a:r>
              <a:rPr lang="en-US" dirty="0"/>
              <a:t>//None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//Instructions</a:t>
            </a:r>
          </a:p>
          <a:p>
            <a:r>
              <a:rPr lang="en-US" dirty="0"/>
              <a:t>	READ			//$v0 = N</a:t>
            </a:r>
          </a:p>
          <a:p>
            <a:r>
              <a:rPr lang="en-US" dirty="0"/>
              <a:t>	MOVE $a0 $v0		//$a0 = $v0</a:t>
            </a:r>
          </a:p>
          <a:p>
            <a:r>
              <a:rPr lang="en-US" dirty="0"/>
              <a:t>	JNS Fib			//$v0 = Fib(N)</a:t>
            </a:r>
          </a:p>
          <a:p>
            <a:r>
              <a:rPr lang="en-US" dirty="0"/>
              <a:t>	MOVE $a0 $v0		//$a0=$v0</a:t>
            </a:r>
          </a:p>
          <a:p>
            <a:r>
              <a:rPr lang="en-US" dirty="0"/>
              <a:t>	PRNT			//Print $a0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F460A1-9653-472C-986A-424F8C7A8913}"/>
              </a:ext>
            </a:extLst>
          </p:cNvPr>
          <p:cNvSpPr txBox="1"/>
          <p:nvPr/>
        </p:nvSpPr>
        <p:spPr>
          <a:xfrm>
            <a:off x="730577" y="1741853"/>
            <a:ext cx="315797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R2R Code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2F6083-797C-4C66-94A3-91378FDD5CDC}"/>
              </a:ext>
            </a:extLst>
          </p:cNvPr>
          <p:cNvSpPr/>
          <p:nvPr/>
        </p:nvSpPr>
        <p:spPr>
          <a:xfrm>
            <a:off x="4392892" y="1606281"/>
            <a:ext cx="4600280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//compute f(N)</a:t>
            </a:r>
          </a:p>
          <a:p>
            <a:r>
              <a:rPr lang="pt-BR" dirty="0"/>
              <a:t>Fib: 	MOVE 	$v0  $a0		//$v0(C) = $a0(N) </a:t>
            </a:r>
          </a:p>
          <a:p>
            <a:r>
              <a:rPr lang="pt-BR" dirty="0"/>
              <a:t>	ADDI 	$a0  -2		//N = N-2</a:t>
            </a:r>
          </a:p>
          <a:p>
            <a:r>
              <a:rPr lang="en-US" dirty="0"/>
              <a:t>	BLTZ 	$a0  L2		//If N&lt;2, done</a:t>
            </a:r>
          </a:p>
          <a:p>
            <a:r>
              <a:rPr lang="fr-FR" dirty="0"/>
              <a:t>	LI 		$t1  0		//$t1(A) = 0</a:t>
            </a:r>
          </a:p>
          <a:p>
            <a:r>
              <a:rPr lang="en-US" dirty="0"/>
              <a:t>	LI 		$t2  1		//$t2(B) = 1</a:t>
            </a:r>
          </a:p>
          <a:p>
            <a:r>
              <a:rPr lang="en-US" dirty="0"/>
              <a:t>L1:	MOVE 	$v0  $t2		//C = B</a:t>
            </a:r>
          </a:p>
          <a:p>
            <a:r>
              <a:rPr lang="fr-FR" dirty="0"/>
              <a:t>	ADD  	$v0  $t1		//C = C+A</a:t>
            </a:r>
          </a:p>
          <a:p>
            <a:r>
              <a:rPr lang="en-US" dirty="0"/>
              <a:t>	MOVE 	$t1  $t2		//A = B</a:t>
            </a:r>
          </a:p>
          <a:p>
            <a:r>
              <a:rPr lang="en-US" dirty="0"/>
              <a:t>	MOVE 	$t2  $v0		//B = C</a:t>
            </a:r>
          </a:p>
          <a:p>
            <a:r>
              <a:rPr lang="pt-BR" dirty="0"/>
              <a:t>	ADDI 	$a0  -1		//N = N-1</a:t>
            </a:r>
          </a:p>
          <a:p>
            <a:r>
              <a:rPr lang="en-US" dirty="0"/>
              <a:t>	BGEZ 	$a0  L1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L2:	JR</a:t>
            </a:r>
          </a:p>
          <a:p>
            <a:r>
              <a:rPr lang="en-US" dirty="0">
                <a:latin typeface="Consolas" panose="020B0609020204030204" pitchFamily="49" charset="0"/>
              </a:rPr>
              <a:t>END</a:t>
            </a:r>
          </a:p>
          <a:p>
            <a:r>
              <a:rPr lang="en-US" dirty="0">
                <a:latin typeface="Consolas" panose="020B0609020204030204" pitchFamily="49" charset="0"/>
              </a:rPr>
              <a:t>10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557A1C-11BD-4CCF-91B4-F963CEA3C458}"/>
              </a:ext>
            </a:extLst>
          </p:cNvPr>
          <p:cNvSpPr txBox="1"/>
          <p:nvPr/>
        </p:nvSpPr>
        <p:spPr>
          <a:xfrm>
            <a:off x="377071" y="5366992"/>
            <a:ext cx="386498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Register assignment</a:t>
            </a:r>
          </a:p>
          <a:p>
            <a:r>
              <a:rPr lang="en-US" dirty="0"/>
              <a:t>$a0: input to function: N</a:t>
            </a:r>
          </a:p>
          <a:p>
            <a:r>
              <a:rPr lang="en-US" dirty="0"/>
              <a:t>$v0: output from function: C</a:t>
            </a:r>
          </a:p>
          <a:p>
            <a:r>
              <a:rPr lang="en-US" dirty="0"/>
              <a:t>$t1: A, $t2: B   </a:t>
            </a:r>
          </a:p>
        </p:txBody>
      </p:sp>
    </p:spTree>
    <p:extLst>
      <p:ext uri="{BB962C8B-B14F-4D97-AF65-F5344CB8AC3E}">
        <p14:creationId xmlns:p14="http://schemas.microsoft.com/office/powerpoint/2010/main" val="11557112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 2: </a:t>
            </a:r>
            <a:br>
              <a:rPr lang="en-US" sz="4000" dirty="0"/>
            </a:br>
            <a:r>
              <a:rPr lang="en-US" sz="4000" dirty="0"/>
              <a:t>Using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723541" y="566243"/>
            <a:ext cx="194035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 </a:t>
            </a:r>
          </a:p>
          <a:p>
            <a:r>
              <a:rPr lang="en-US" dirty="0"/>
              <a:t>Activation Record</a:t>
            </a:r>
          </a:p>
          <a:p>
            <a:pPr algn="ctr"/>
            <a:r>
              <a:rPr lang="en-US" dirty="0"/>
              <a:t>Is needed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2C821A-03F0-4E2E-9A29-0F2EA42E401B}"/>
              </a:ext>
            </a:extLst>
          </p:cNvPr>
          <p:cNvSpPr/>
          <p:nvPr/>
        </p:nvSpPr>
        <p:spPr>
          <a:xfrm>
            <a:off x="377072" y="2261222"/>
            <a:ext cx="386499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//Declarations</a:t>
            </a:r>
          </a:p>
          <a:p>
            <a:r>
              <a:rPr lang="en-US" dirty="0"/>
              <a:t>//None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//Instructions</a:t>
            </a:r>
          </a:p>
          <a:p>
            <a:r>
              <a:rPr lang="en-US" dirty="0"/>
              <a:t>	READ			//$v0 = N</a:t>
            </a:r>
          </a:p>
          <a:p>
            <a:r>
              <a:rPr lang="en-US" dirty="0"/>
              <a:t>	MOVE $a0 $v0		//$a0 = $v0</a:t>
            </a:r>
          </a:p>
          <a:p>
            <a:r>
              <a:rPr lang="en-US" dirty="0"/>
              <a:t>	JNS Fib			//$v0 = Fib(N)</a:t>
            </a:r>
          </a:p>
          <a:p>
            <a:r>
              <a:rPr lang="en-US" dirty="0"/>
              <a:t>	MOVE $a0 $v0		//$a0=$v0</a:t>
            </a:r>
          </a:p>
          <a:p>
            <a:r>
              <a:rPr lang="en-US" dirty="0"/>
              <a:t>	PRNT			//Print $a0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F460A1-9653-472C-986A-424F8C7A8913}"/>
              </a:ext>
            </a:extLst>
          </p:cNvPr>
          <p:cNvSpPr txBox="1"/>
          <p:nvPr/>
        </p:nvSpPr>
        <p:spPr>
          <a:xfrm>
            <a:off x="628650" y="1750617"/>
            <a:ext cx="287812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R2R Code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66D3E9-AE48-4250-9D10-22292964A4E2}"/>
              </a:ext>
            </a:extLst>
          </p:cNvPr>
          <p:cNvSpPr txBox="1"/>
          <p:nvPr/>
        </p:nvSpPr>
        <p:spPr>
          <a:xfrm>
            <a:off x="377071" y="5366992"/>
            <a:ext cx="386498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Register assignment</a:t>
            </a:r>
          </a:p>
          <a:p>
            <a:r>
              <a:rPr lang="en-US" dirty="0"/>
              <a:t>$a0: input to function: N</a:t>
            </a:r>
          </a:p>
          <a:p>
            <a:r>
              <a:rPr lang="en-US" dirty="0"/>
              <a:t>$v0: output from function: C</a:t>
            </a:r>
          </a:p>
          <a:p>
            <a:r>
              <a:rPr lang="en-US" dirty="0"/>
              <a:t>$t1: A, $t2: B 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6034E9-9C83-4229-956A-8AAB3F330432}"/>
              </a:ext>
            </a:extLst>
          </p:cNvPr>
          <p:cNvSpPr/>
          <p:nvPr/>
        </p:nvSpPr>
        <p:spPr>
          <a:xfrm>
            <a:off x="4392892" y="1606281"/>
            <a:ext cx="4600280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//compute f(N)</a:t>
            </a:r>
          </a:p>
          <a:p>
            <a:r>
              <a:rPr lang="pt-BR" dirty="0"/>
              <a:t>Fib: 	MOVE 	$v0  $a0		//$v0(C) = $a0(N) </a:t>
            </a:r>
          </a:p>
          <a:p>
            <a:r>
              <a:rPr lang="pt-BR" dirty="0"/>
              <a:t>	ADDI 	$a0  $a0  -2	//N = N-2</a:t>
            </a:r>
          </a:p>
          <a:p>
            <a:r>
              <a:rPr lang="en-US" dirty="0"/>
              <a:t>	BLTZ 	$a0  L2		//If N&lt;2, done</a:t>
            </a:r>
          </a:p>
          <a:p>
            <a:r>
              <a:rPr lang="fr-FR" dirty="0"/>
              <a:t>	LI 		$t1  0		//$t1(A) = 0</a:t>
            </a:r>
          </a:p>
          <a:p>
            <a:r>
              <a:rPr lang="en-US" dirty="0"/>
              <a:t>	LI 		$t2  1		//$t2(B) = 1</a:t>
            </a:r>
          </a:p>
          <a:p>
            <a:r>
              <a:rPr lang="en-US" dirty="0"/>
              <a:t>L1:	</a:t>
            </a:r>
            <a:r>
              <a:rPr lang="fr-FR" dirty="0"/>
              <a:t>ADD  	$v0  $t1	$t2	//C = A+B</a:t>
            </a:r>
          </a:p>
          <a:p>
            <a:r>
              <a:rPr lang="en-US" dirty="0"/>
              <a:t>	MOVE 	$t1  $t2		//A = B</a:t>
            </a:r>
          </a:p>
          <a:p>
            <a:r>
              <a:rPr lang="en-US" dirty="0"/>
              <a:t>	MOVE 	$t2  $v0		//B = C</a:t>
            </a:r>
          </a:p>
          <a:p>
            <a:r>
              <a:rPr lang="pt-BR" dirty="0"/>
              <a:t>	ADDI 	$a0  $a0 -1	//N = N-1</a:t>
            </a:r>
          </a:p>
          <a:p>
            <a:r>
              <a:rPr lang="en-US" dirty="0"/>
              <a:t>	BGEZ 	$a0  L1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L2:	JR</a:t>
            </a:r>
          </a:p>
          <a:p>
            <a:r>
              <a:rPr lang="en-US" dirty="0">
                <a:latin typeface="Consolas" panose="020B0609020204030204" pitchFamily="49" charset="0"/>
              </a:rPr>
              <a:t>END</a:t>
            </a:r>
          </a:p>
          <a:p>
            <a:r>
              <a:rPr lang="en-US" dirty="0">
                <a:latin typeface="Consolas" panose="020B0609020204030204" pitchFamily="49" charset="0"/>
              </a:rPr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1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DE6D-3080-4866-B44F-BC5E7D28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Two-address machine (M-to-M)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22FC5-7070-49A1-B4A3-E5153440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Binary, two's complement data representation.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Stored program, fixed word length data and instructions.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words of word-addressable data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double words of word-addressable instruction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32-bit data words.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64-bit instructions</a:t>
            </a:r>
            <a:r>
              <a:rPr lang="en-US" sz="2000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A 32-bit arithmetic logic unit (ALU).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Only arithmetic operations are implemented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Registers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PC: 32-bit Program counter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SP: Stack pointer pointing to the top of the stack</a:t>
            </a:r>
          </a:p>
        </p:txBody>
      </p:sp>
    </p:spTree>
    <p:extLst>
      <p:ext uri="{BB962C8B-B14F-4D97-AF65-F5344CB8AC3E}">
        <p14:creationId xmlns:p14="http://schemas.microsoft.com/office/powerpoint/2010/main" val="39142036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2: Compute Fibonacci using a function: Comparison (1)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7DBAEB-76AE-4BEC-8014-7451B2274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838657"/>
              </p:ext>
            </p:extLst>
          </p:nvPr>
        </p:nvGraphicFramePr>
        <p:xfrm>
          <a:off x="628650" y="1772234"/>
          <a:ext cx="709405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919">
                  <a:extLst>
                    <a:ext uri="{9D8B030D-6E8A-4147-A177-3AD203B41FA5}">
                      <a16:colId xmlns:a16="http://schemas.microsoft.com/office/drawing/2014/main" val="1463396505"/>
                    </a:ext>
                  </a:extLst>
                </a:gridCol>
                <a:gridCol w="5182135">
                  <a:extLst>
                    <a:ext uri="{9D8B030D-6E8A-4147-A177-3AD203B41FA5}">
                      <a16:colId xmlns:a16="http://schemas.microsoft.com/office/drawing/2014/main" val="521818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Stack Frames and parameter 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2A M2M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input/output, 1 return address, 3 local variables, accessed via $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9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3A M2M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 2A M2M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3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2A R2R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stack frame used. Using registers to pass input/output, use registers for local variables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43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3A R2R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 2A R2R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5537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000FF6-8091-48E5-9130-6F94F4ACF3E9}"/>
              </a:ext>
            </a:extLst>
          </p:cNvPr>
          <p:cNvSpPr txBox="1"/>
          <p:nvPr/>
        </p:nvSpPr>
        <p:spPr>
          <a:xfrm>
            <a:off x="628650" y="5085766"/>
            <a:ext cx="75513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Parameter passing and local variables for architecture with in general-purpose </a:t>
            </a:r>
          </a:p>
          <a:p>
            <a:r>
              <a:rPr lang="en-US" dirty="0"/>
              <a:t>registers can utilize these registers. Otherwise, stack is usually required.</a:t>
            </a:r>
          </a:p>
        </p:txBody>
      </p:sp>
    </p:spTree>
    <p:extLst>
      <p:ext uri="{BB962C8B-B14F-4D97-AF65-F5344CB8AC3E}">
        <p14:creationId xmlns:p14="http://schemas.microsoft.com/office/powerpoint/2010/main" val="32756533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Example 2: Compute Fibonacci using a function: Comparison (2)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3156B0-E211-46B8-8A9B-F6FA2A4C8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25356"/>
              </p:ext>
            </p:extLst>
          </p:nvPr>
        </p:nvGraphicFramePr>
        <p:xfrm>
          <a:off x="705676" y="1741880"/>
          <a:ext cx="8110329" cy="2046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5012">
                  <a:extLst>
                    <a:ext uri="{9D8B030D-6E8A-4147-A177-3AD203B41FA5}">
                      <a16:colId xmlns:a16="http://schemas.microsoft.com/office/drawing/2014/main" val="1820077736"/>
                    </a:ext>
                  </a:extLst>
                </a:gridCol>
                <a:gridCol w="698472">
                  <a:extLst>
                    <a:ext uri="{9D8B030D-6E8A-4147-A177-3AD203B41FA5}">
                      <a16:colId xmlns:a16="http://schemas.microsoft.com/office/drawing/2014/main" val="3530187539"/>
                    </a:ext>
                  </a:extLst>
                </a:gridCol>
                <a:gridCol w="988606">
                  <a:extLst>
                    <a:ext uri="{9D8B030D-6E8A-4147-A177-3AD203B41FA5}">
                      <a16:colId xmlns:a16="http://schemas.microsoft.com/office/drawing/2014/main" val="1861571751"/>
                    </a:ext>
                  </a:extLst>
                </a:gridCol>
                <a:gridCol w="814070">
                  <a:extLst>
                    <a:ext uri="{9D8B030D-6E8A-4147-A177-3AD203B41FA5}">
                      <a16:colId xmlns:a16="http://schemas.microsoft.com/office/drawing/2014/main" val="2253144899"/>
                    </a:ext>
                  </a:extLst>
                </a:gridCol>
                <a:gridCol w="1878562">
                  <a:extLst>
                    <a:ext uri="{9D8B030D-6E8A-4147-A177-3AD203B41FA5}">
                      <a16:colId xmlns:a16="http://schemas.microsoft.com/office/drawing/2014/main" val="1477602337"/>
                    </a:ext>
                  </a:extLst>
                </a:gridCol>
                <a:gridCol w="1839689">
                  <a:extLst>
                    <a:ext uri="{9D8B030D-6E8A-4147-A177-3AD203B41FA5}">
                      <a16:colId xmlns:a16="http://schemas.microsoft.com/office/drawing/2014/main" val="1222017779"/>
                    </a:ext>
                  </a:extLst>
                </a:gridCol>
                <a:gridCol w="665918">
                  <a:extLst>
                    <a:ext uri="{9D8B030D-6E8A-4147-A177-3AD203B41FA5}">
                      <a16:colId xmlns:a16="http://schemas.microsoft.com/office/drawing/2014/main" val="3524323624"/>
                    </a:ext>
                  </a:extLst>
                </a:gridCol>
              </a:tblGrid>
              <a:tr h="3909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LI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PS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NIMA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NDMA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TNMA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0321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2A M2M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39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1,248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152 (15(N-1)+17)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303 (30(N-1)+33)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82996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2A R2R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26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156 (15(N-1)+21)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076866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3A M2M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56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56 (5(N-1)+11)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143 (13(N-1)+26)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114357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3A R2R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31 bits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57 (5(N-1)+12)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84463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40C974F-11E9-4B07-8177-186B7FE15793}"/>
              </a:ext>
            </a:extLst>
          </p:cNvPr>
          <p:cNvSpPr/>
          <p:nvPr/>
        </p:nvSpPr>
        <p:spPr>
          <a:xfrm>
            <a:off x="628650" y="4093052"/>
            <a:ext cx="81103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NI  		Number of instructions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LI   		Length of instruction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PS  		Program size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NIMA   	Number of instructions fetched from memory during execution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NDMA 	Number of data memory accesses during execution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TNMA  	Total number of memory accesses during execution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62324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D202-085E-4567-B989-CF25ACBA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C++ Code with Using Recursive Function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2FD72-4CC0-4D40-93DB-DD0E777D7EA1}"/>
              </a:ext>
            </a:extLst>
          </p:cNvPr>
          <p:cNvSpPr/>
          <p:nvPr/>
        </p:nvSpPr>
        <p:spPr>
          <a:xfrm>
            <a:off x="714077" y="1690689"/>
            <a:ext cx="4480092" cy="47705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int N;</a:t>
            </a:r>
          </a:p>
          <a:p>
            <a:endParaRPr lang="pt-BR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int fib(int N) {</a:t>
            </a: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int I, A, B, C;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if (N &lt; 2)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	return N;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else {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  A = 0; B = 1;</a:t>
            </a:r>
          </a:p>
          <a:p>
            <a:r>
              <a:rPr lang="nn-NO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  for (I = 2; I &lt;= N; I++) {</a:t>
            </a: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    C = B + A; A = B; B = C; 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 return C; 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cin &gt;&gt; N;</a:t>
            </a:r>
          </a:p>
          <a:p>
            <a:r>
              <a:rPr lang="pt-BR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C = fib(N);</a:t>
            </a:r>
          </a:p>
          <a:p>
            <a:r>
              <a:rPr lang="en-US" dirty="0" err="1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Consolas" panose="020B0609020204030204" pitchFamily="49" charset="0"/>
              </a:rPr>
              <a:t> &lt;&lt; C;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6B1E57-45F2-4FC0-BA57-1B609CD013B5}"/>
              </a:ext>
            </a:extLst>
          </p:cNvPr>
          <p:cNvSpPr/>
          <p:nvPr/>
        </p:nvSpPr>
        <p:spPr>
          <a:xfrm>
            <a:off x="5411572" y="1690689"/>
            <a:ext cx="3487332" cy="31085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int N;</a:t>
            </a:r>
          </a:p>
          <a:p>
            <a:endParaRPr lang="pt-BR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int fib(int N)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if (N &lt; 2)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	return N;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else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return f(N-1)+f(N-2);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cin &gt;&gt; N;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C = fib(N);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C;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7E778E-EA98-4D04-95E1-A6131E72B6C7}"/>
              </a:ext>
            </a:extLst>
          </p:cNvPr>
          <p:cNvSpPr txBox="1"/>
          <p:nvPr/>
        </p:nvSpPr>
        <p:spPr>
          <a:xfrm>
            <a:off x="5942419" y="5823103"/>
            <a:ext cx="260121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90000"/>
                  </a:schemeClr>
                </a:solidFill>
              </a:rPr>
              <a:t>Non-recursive function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234D0D-4339-445A-897F-14E5BF694C06}"/>
              </a:ext>
            </a:extLst>
          </p:cNvPr>
          <p:cNvSpPr txBox="1"/>
          <p:nvPr/>
        </p:nvSpPr>
        <p:spPr>
          <a:xfrm>
            <a:off x="5942419" y="5167311"/>
            <a:ext cx="225890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Recursive function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89FDA8B8-6E51-4A3E-AF13-88C6248B6BFB}"/>
              </a:ext>
            </a:extLst>
          </p:cNvPr>
          <p:cNvSpPr/>
          <p:nvPr/>
        </p:nvSpPr>
        <p:spPr>
          <a:xfrm flipH="1">
            <a:off x="6955565" y="4836941"/>
            <a:ext cx="94270" cy="2556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3F0E8FF8-C77A-4522-80F8-A475333C226E}"/>
              </a:ext>
            </a:extLst>
          </p:cNvPr>
          <p:cNvSpPr/>
          <p:nvPr/>
        </p:nvSpPr>
        <p:spPr>
          <a:xfrm>
            <a:off x="5411572" y="5948313"/>
            <a:ext cx="442473" cy="1764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295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Using Recursive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910803" y="1706163"/>
            <a:ext cx="194035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Activation Record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D9CA8-4FA0-496C-A380-2B77FD09211A}"/>
              </a:ext>
            </a:extLst>
          </p:cNvPr>
          <p:cNvSpPr txBox="1"/>
          <p:nvPr/>
        </p:nvSpPr>
        <p:spPr>
          <a:xfrm>
            <a:off x="876693" y="1828646"/>
            <a:ext cx="34313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M2M Code ½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2C821A-03F0-4E2E-9A29-0F2EA42E401B}"/>
              </a:ext>
            </a:extLst>
          </p:cNvPr>
          <p:cNvSpPr/>
          <p:nvPr/>
        </p:nvSpPr>
        <p:spPr>
          <a:xfrm>
            <a:off x="628650" y="2890308"/>
            <a:ext cx="3882272" cy="20313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END</a:t>
            </a:r>
          </a:p>
          <a:p>
            <a:r>
              <a:rPr lang="en-US" dirty="0"/>
              <a:t>	READ </a:t>
            </a:r>
          </a:p>
          <a:p>
            <a:r>
              <a:rPr lang="en-US" dirty="0"/>
              <a:t>	PUSH 	INPUT</a:t>
            </a:r>
          </a:p>
          <a:p>
            <a:r>
              <a:rPr lang="en-US" dirty="0"/>
              <a:t>	JNS		Fib			//call Fib</a:t>
            </a:r>
          </a:p>
          <a:p>
            <a:r>
              <a:rPr lang="en-US" dirty="0"/>
              <a:t>	POP		OUTPUT</a:t>
            </a:r>
          </a:p>
          <a:p>
            <a:r>
              <a:rPr lang="en-US" dirty="0"/>
              <a:t>	PRNT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868BFB-AABD-445C-89BC-F81F3FDCE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73344"/>
              </p:ext>
            </p:extLst>
          </p:nvPr>
        </p:nvGraphicFramePr>
        <p:xfrm>
          <a:off x="4908419" y="2230115"/>
          <a:ext cx="39451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5015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C4200F-CA01-4AA3-8067-5AE9CEF98067}"/>
              </a:ext>
            </a:extLst>
          </p:cNvPr>
          <p:cNvSpPr/>
          <p:nvPr/>
        </p:nvSpPr>
        <p:spPr>
          <a:xfrm>
            <a:off x="952107" y="1118990"/>
            <a:ext cx="6108569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//Compute f(N)</a:t>
            </a:r>
          </a:p>
          <a:p>
            <a:r>
              <a:rPr lang="en-US" dirty="0"/>
              <a:t>Fib: 	MOVE  	$+1 	$-1		//$+1 = N</a:t>
            </a:r>
          </a:p>
          <a:p>
            <a:r>
              <a:rPr lang="en-US" dirty="0"/>
              <a:t>	ADDI 	$+1 	-2		//$+1 = N-2</a:t>
            </a:r>
          </a:p>
          <a:p>
            <a:r>
              <a:rPr lang="en-US" dirty="0"/>
              <a:t>	BLTZ 	$+1 	L1		//If N &lt; 2</a:t>
            </a:r>
          </a:p>
          <a:p>
            <a:r>
              <a:rPr lang="en-US" dirty="0"/>
              <a:t>	ADDI 	SP 	1		//PUSH N-2</a:t>
            </a:r>
          </a:p>
          <a:p>
            <a:r>
              <a:rPr lang="pt-BR" dirty="0"/>
              <a:t>	JNS 		Fib			//compute F(N-2</a:t>
            </a:r>
            <a:r>
              <a:rPr lang="pt-BR" u="sng" dirty="0"/>
              <a:t>)</a:t>
            </a:r>
          </a:p>
          <a:p>
            <a:r>
              <a:rPr lang="en-US" dirty="0"/>
              <a:t>	ADDI 	SP 	1		//PUSH N-1</a:t>
            </a:r>
          </a:p>
          <a:p>
            <a:r>
              <a:rPr lang="en-US" dirty="0"/>
              <a:t>	MOVE 	$+0 	$-3</a:t>
            </a:r>
          </a:p>
          <a:p>
            <a:r>
              <a:rPr lang="en-US" dirty="0"/>
              <a:t>	ADDI 	$+0 	-1</a:t>
            </a:r>
          </a:p>
          <a:p>
            <a:r>
              <a:rPr lang="pt-BR" dirty="0"/>
              <a:t>	JNS 		Fib			//Compute F(N-1)</a:t>
            </a:r>
          </a:p>
          <a:p>
            <a:r>
              <a:rPr lang="en-US" dirty="0"/>
              <a:t>	ADDI 	SP 	-2		//POP 2 times</a:t>
            </a:r>
          </a:p>
          <a:p>
            <a:r>
              <a:rPr lang="pt-BR" dirty="0"/>
              <a:t>	MOVE 	$-1 	$+1		//F(N) = F(N-2) + F(N-1)</a:t>
            </a:r>
          </a:p>
          <a:p>
            <a:r>
              <a:rPr lang="en-US" dirty="0"/>
              <a:t>	ADD 	$-1 	$+2</a:t>
            </a:r>
          </a:p>
          <a:p>
            <a:r>
              <a:rPr lang="en-US" dirty="0"/>
              <a:t>L1:	JR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F01276-8C03-4600-A91E-D5810BD6C3D7}"/>
              </a:ext>
            </a:extLst>
          </p:cNvPr>
          <p:cNvSpPr txBox="1"/>
          <p:nvPr/>
        </p:nvSpPr>
        <p:spPr>
          <a:xfrm>
            <a:off x="952106" y="560716"/>
            <a:ext cx="513064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M2M Code 2/2: </a:t>
            </a:r>
            <a:r>
              <a:rPr lang="en-US" sz="2000" b="1" dirty="0" err="1"/>
              <a:t>Fib_Rec_Func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022305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6D8DB5-5706-4984-B539-E3E7DA399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15681"/>
              </p:ext>
            </p:extLst>
          </p:nvPr>
        </p:nvGraphicFramePr>
        <p:xfrm>
          <a:off x="4090818" y="4575197"/>
          <a:ext cx="3945118" cy="174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495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Addr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0C1735-2A08-4A91-8DFE-DDB1BED65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422793"/>
              </p:ext>
            </p:extLst>
          </p:nvPr>
        </p:nvGraphicFramePr>
        <p:xfrm>
          <a:off x="4090818" y="2555151"/>
          <a:ext cx="3945118" cy="174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49539">
                <a:tc>
                  <a:txBody>
                    <a:bodyPr/>
                    <a:lstStyle/>
                    <a:p>
                      <a:r>
                        <a:rPr lang="en-US" sz="1600" dirty="0" err="1"/>
                        <a:t>Addr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C76407-F5FB-48E4-B0C2-DBE07B148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25505"/>
              </p:ext>
            </p:extLst>
          </p:nvPr>
        </p:nvGraphicFramePr>
        <p:xfrm>
          <a:off x="4090818" y="535105"/>
          <a:ext cx="3945118" cy="174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49539">
                <a:tc>
                  <a:txBody>
                    <a:bodyPr/>
                    <a:lstStyle/>
                    <a:p>
                      <a:r>
                        <a:rPr lang="en-US" sz="1600" dirty="0" err="1"/>
                        <a:t>Addr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FC43192-A424-4290-8CAC-3C88CAAFD539}"/>
              </a:ext>
            </a:extLst>
          </p:cNvPr>
          <p:cNvSpPr txBox="1"/>
          <p:nvPr/>
        </p:nvSpPr>
        <p:spPr>
          <a:xfrm>
            <a:off x="1038176" y="1330378"/>
            <a:ext cx="22761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After Fib(N) is called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319D9D-A7EC-4059-B554-4C0B0037BD8D}"/>
              </a:ext>
            </a:extLst>
          </p:cNvPr>
          <p:cNvSpPr txBox="1"/>
          <p:nvPr/>
        </p:nvSpPr>
        <p:spPr>
          <a:xfrm>
            <a:off x="1038175" y="3168605"/>
            <a:ext cx="227615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After Fib(N-2) is called</a:t>
            </a:r>
          </a:p>
          <a:p>
            <a:r>
              <a:rPr lang="en-US" dirty="0"/>
              <a:t>inside Fib(N)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31FD5B-49B5-4A80-A7AE-6BB84F013813}"/>
              </a:ext>
            </a:extLst>
          </p:cNvPr>
          <p:cNvSpPr txBox="1"/>
          <p:nvPr/>
        </p:nvSpPr>
        <p:spPr>
          <a:xfrm>
            <a:off x="1038175" y="5125881"/>
            <a:ext cx="227615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After Fib(N-1) is called</a:t>
            </a:r>
          </a:p>
          <a:p>
            <a:r>
              <a:rPr lang="en-US" dirty="0"/>
              <a:t>inside Fib(N)</a:t>
            </a:r>
          </a:p>
        </p:txBody>
      </p:sp>
    </p:spTree>
    <p:extLst>
      <p:ext uri="{BB962C8B-B14F-4D97-AF65-F5344CB8AC3E}">
        <p14:creationId xmlns:p14="http://schemas.microsoft.com/office/powerpoint/2010/main" val="39203765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Using Recursive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910803" y="2044090"/>
            <a:ext cx="194035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Activation Record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D9CA8-4FA0-496C-A380-2B77FD09211A}"/>
              </a:ext>
            </a:extLst>
          </p:cNvPr>
          <p:cNvSpPr txBox="1"/>
          <p:nvPr/>
        </p:nvSpPr>
        <p:spPr>
          <a:xfrm>
            <a:off x="576607" y="1828646"/>
            <a:ext cx="337479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M2M Code 1/2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2C821A-03F0-4E2E-9A29-0F2EA42E401B}"/>
              </a:ext>
            </a:extLst>
          </p:cNvPr>
          <p:cNvSpPr/>
          <p:nvPr/>
        </p:nvSpPr>
        <p:spPr>
          <a:xfrm>
            <a:off x="576607" y="2458607"/>
            <a:ext cx="3882272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END</a:t>
            </a:r>
          </a:p>
          <a:p>
            <a:r>
              <a:rPr lang="en-US" dirty="0"/>
              <a:t>//Instruction</a:t>
            </a:r>
          </a:p>
          <a:p>
            <a:r>
              <a:rPr lang="en-US" dirty="0"/>
              <a:t>	READ 			//Read Input</a:t>
            </a:r>
          </a:p>
          <a:p>
            <a:r>
              <a:rPr lang="en-US" dirty="0"/>
              <a:t>	PUSH   INPUT		//N = Input</a:t>
            </a:r>
          </a:p>
          <a:p>
            <a:r>
              <a:rPr lang="en-US" dirty="0"/>
              <a:t>	JNS       Fib		//call Fib</a:t>
            </a:r>
          </a:p>
          <a:p>
            <a:r>
              <a:rPr lang="en-US" dirty="0"/>
              <a:t>	POP      OUTPUT 	</a:t>
            </a:r>
          </a:p>
          <a:p>
            <a:r>
              <a:rPr lang="en-US" dirty="0"/>
              <a:t>	PRNT			//print C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868BFB-AABD-445C-89BC-F81F3FDCE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924566"/>
              </p:ext>
            </p:extLst>
          </p:nvPr>
        </p:nvGraphicFramePr>
        <p:xfrm>
          <a:off x="4908420" y="2633159"/>
          <a:ext cx="39451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0017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C4200F-CA01-4AA3-8067-5AE9CEF98067}"/>
              </a:ext>
            </a:extLst>
          </p:cNvPr>
          <p:cNvSpPr/>
          <p:nvPr/>
        </p:nvSpPr>
        <p:spPr>
          <a:xfrm>
            <a:off x="1197204" y="1216879"/>
            <a:ext cx="5879457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//Compute f(N)</a:t>
            </a:r>
          </a:p>
          <a:p>
            <a:r>
              <a:rPr lang="en-US" dirty="0"/>
              <a:t>Fib: 	ADDI 	$+1 	$-1 	-2		//$+1 = N-2</a:t>
            </a:r>
          </a:p>
          <a:p>
            <a:r>
              <a:rPr lang="pt-BR" dirty="0"/>
              <a:t>	BLT  		$+1 	ZERO L1		//If N &lt; 2</a:t>
            </a:r>
          </a:p>
          <a:p>
            <a:r>
              <a:rPr lang="en-US" dirty="0"/>
              <a:t>	ADDI 	SP 	SP 	1		//PUSH N-2</a:t>
            </a:r>
          </a:p>
          <a:p>
            <a:r>
              <a:rPr lang="pt-BR" dirty="0"/>
              <a:t>	JNS 		Fib				//compute F(N-2)</a:t>
            </a:r>
          </a:p>
          <a:p>
            <a:r>
              <a:rPr lang="en-US" dirty="0"/>
              <a:t>	ADDI 	SP 	SP 	1		//PUSH N-1</a:t>
            </a:r>
          </a:p>
          <a:p>
            <a:r>
              <a:rPr lang="en-US" dirty="0"/>
              <a:t>	ADDI 	$+0 	$-3 	-1		//</a:t>
            </a:r>
          </a:p>
          <a:p>
            <a:r>
              <a:rPr lang="pt-BR" dirty="0"/>
              <a:t>	JNS 		Fib				//Compute F(N-1)</a:t>
            </a:r>
          </a:p>
          <a:p>
            <a:r>
              <a:rPr lang="en-US" dirty="0"/>
              <a:t>	ADDI 	SP 	SP 	-2		//POP 2 times</a:t>
            </a:r>
          </a:p>
          <a:p>
            <a:r>
              <a:rPr lang="pt-BR" dirty="0"/>
              <a:t>	ADD 	$-1 	$+1 $+2		//F(N) = F(N-2) + F(N-1) </a:t>
            </a:r>
          </a:p>
          <a:p>
            <a:r>
              <a:rPr lang="en-US" dirty="0"/>
              <a:t>L1:	JR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//Input</a:t>
            </a:r>
          </a:p>
          <a:p>
            <a:r>
              <a:rPr lang="en-US" dirty="0"/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6375B-D280-48AF-B589-6F3906CE8A5C}"/>
              </a:ext>
            </a:extLst>
          </p:cNvPr>
          <p:cNvSpPr txBox="1"/>
          <p:nvPr/>
        </p:nvSpPr>
        <p:spPr>
          <a:xfrm>
            <a:off x="1197204" y="697429"/>
            <a:ext cx="674959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M2M Code 2/2: </a:t>
            </a:r>
            <a:r>
              <a:rPr lang="en-US" sz="2000" b="1" dirty="0" err="1"/>
              <a:t>Fib_Rec_Func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299315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6D8DB5-5706-4984-B539-E3E7DA399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362501"/>
              </p:ext>
            </p:extLst>
          </p:nvPr>
        </p:nvGraphicFramePr>
        <p:xfrm>
          <a:off x="4090818" y="4575197"/>
          <a:ext cx="3945118" cy="174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495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Addr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49540">
                <a:tc>
                  <a:txBody>
                    <a:bodyPr/>
                    <a:lstStyle/>
                    <a:p>
                      <a:r>
                        <a:rPr lang="en-US" sz="1600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0C1735-2A08-4A91-8DFE-DDB1BED65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53493"/>
              </p:ext>
            </p:extLst>
          </p:nvPr>
        </p:nvGraphicFramePr>
        <p:xfrm>
          <a:off x="4090818" y="2555151"/>
          <a:ext cx="3945118" cy="174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49539">
                <a:tc>
                  <a:txBody>
                    <a:bodyPr/>
                    <a:lstStyle/>
                    <a:p>
                      <a:r>
                        <a:rPr lang="en-US" sz="1600" dirty="0" err="1"/>
                        <a:t>Addr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6C76407-F5FB-48E4-B0C2-DBE07B148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08019"/>
              </p:ext>
            </p:extLst>
          </p:nvPr>
        </p:nvGraphicFramePr>
        <p:xfrm>
          <a:off x="4090818" y="535105"/>
          <a:ext cx="3945118" cy="1747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8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517716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659117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49539">
                <a:tc>
                  <a:txBody>
                    <a:bodyPr/>
                    <a:lstStyle/>
                    <a:p>
                      <a:r>
                        <a:rPr lang="en-US" sz="1600" dirty="0" err="1"/>
                        <a:t>Addr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N/Fib(N)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(N-2)/Fib(N-2)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r>
                        <a:rPr lang="en-US" sz="1600" dirty="0"/>
                        <a:t>$+2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(N-1)/Fib(N-1)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Input/output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7102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FC43192-A424-4290-8CAC-3C88CAAFD539}"/>
              </a:ext>
            </a:extLst>
          </p:cNvPr>
          <p:cNvSpPr txBox="1"/>
          <p:nvPr/>
        </p:nvSpPr>
        <p:spPr>
          <a:xfrm>
            <a:off x="1038176" y="1330378"/>
            <a:ext cx="22761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After Fib(N) is called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319D9D-A7EC-4059-B554-4C0B0037BD8D}"/>
              </a:ext>
            </a:extLst>
          </p:cNvPr>
          <p:cNvSpPr txBox="1"/>
          <p:nvPr/>
        </p:nvSpPr>
        <p:spPr>
          <a:xfrm>
            <a:off x="1038175" y="3168605"/>
            <a:ext cx="227615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After Fib(N-2) is called</a:t>
            </a:r>
          </a:p>
          <a:p>
            <a:r>
              <a:rPr lang="en-US" dirty="0"/>
              <a:t>inside Fib(N)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31FD5B-49B5-4A80-A7AE-6BB84F013813}"/>
              </a:ext>
            </a:extLst>
          </p:cNvPr>
          <p:cNvSpPr txBox="1"/>
          <p:nvPr/>
        </p:nvSpPr>
        <p:spPr>
          <a:xfrm>
            <a:off x="1038175" y="5125881"/>
            <a:ext cx="227615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After Fib(N-1) is called</a:t>
            </a:r>
          </a:p>
          <a:p>
            <a:r>
              <a:rPr lang="en-US" dirty="0"/>
              <a:t>inside Fib(N)</a:t>
            </a:r>
          </a:p>
        </p:txBody>
      </p:sp>
    </p:spTree>
    <p:extLst>
      <p:ext uri="{BB962C8B-B14F-4D97-AF65-F5344CB8AC3E}">
        <p14:creationId xmlns:p14="http://schemas.microsoft.com/office/powerpoint/2010/main" val="2038813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7992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Using Recursive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910803" y="2044090"/>
            <a:ext cx="194035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Activation Record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D9CA8-4FA0-496C-A380-2B77FD09211A}"/>
              </a:ext>
            </a:extLst>
          </p:cNvPr>
          <p:cNvSpPr txBox="1"/>
          <p:nvPr/>
        </p:nvSpPr>
        <p:spPr>
          <a:xfrm>
            <a:off x="876693" y="1828646"/>
            <a:ext cx="315797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R2R Code 1/2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868BFB-AABD-445C-89BC-F81F3FDCE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47821"/>
              </p:ext>
            </p:extLst>
          </p:nvPr>
        </p:nvGraphicFramePr>
        <p:xfrm>
          <a:off x="4908420" y="2586025"/>
          <a:ext cx="394511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6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065228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990825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Saved 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$a0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Fib(N-2)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BD1492B-54FD-4F13-ABC2-B58829DF982F}"/>
              </a:ext>
            </a:extLst>
          </p:cNvPr>
          <p:cNvSpPr/>
          <p:nvPr/>
        </p:nvSpPr>
        <p:spPr>
          <a:xfrm>
            <a:off x="523187" y="2413422"/>
            <a:ext cx="386499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//Declarations</a:t>
            </a:r>
          </a:p>
          <a:p>
            <a:r>
              <a:rPr lang="en-US" dirty="0"/>
              <a:t>//None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//Instructions</a:t>
            </a:r>
          </a:p>
          <a:p>
            <a:r>
              <a:rPr lang="en-US" dirty="0"/>
              <a:t>	READ			//$v0 = N</a:t>
            </a:r>
          </a:p>
          <a:p>
            <a:r>
              <a:rPr lang="en-US" dirty="0"/>
              <a:t>	MOVE $a0 $v0		//$a0 = $v0</a:t>
            </a:r>
          </a:p>
          <a:p>
            <a:r>
              <a:rPr lang="en-US" dirty="0"/>
              <a:t>	JNS Fib			//$v0 = Fib(N)</a:t>
            </a:r>
          </a:p>
          <a:p>
            <a:r>
              <a:rPr lang="en-US" dirty="0"/>
              <a:t>	MOVE $a0 $v0		//$a0=$v0</a:t>
            </a:r>
          </a:p>
          <a:p>
            <a:r>
              <a:rPr lang="en-US" dirty="0"/>
              <a:t>	PRNT			//Print $a0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2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8D84E-1A5E-4A46-82F0-BCDC9F6E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AA4EA-1505-49FC-970B-79AB52FB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Two separate 32-bit integer arrays are used for memory data, and input data, respectively.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One 64-bit integer arrays are used for instructions.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But, Each instruction takes only 39 bits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5-bit opcode, and two 16-bit operand (address).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Two 1-bit indicating if the operand is local or global.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Instruction memory address is 16 bits. So, Instructions will take up to 64K 64-bit words (or integers).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The branch instructions use 16-bit absolute address. The instructions JNS also uses 16-bit absolution address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Each datum occupies 32 bits. The data address is 16 bits. So, we have 64K words of data memory.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Stack is growing towards higher data memory address</a:t>
            </a:r>
          </a:p>
        </p:txBody>
      </p:sp>
    </p:spTree>
    <p:extLst>
      <p:ext uri="{BB962C8B-B14F-4D97-AF65-F5344CB8AC3E}">
        <p14:creationId xmlns:p14="http://schemas.microsoft.com/office/powerpoint/2010/main" val="2635996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C27234-3CD3-4575-AC3A-50B1E52FD2AD}"/>
              </a:ext>
            </a:extLst>
          </p:cNvPr>
          <p:cNvSpPr/>
          <p:nvPr/>
        </p:nvSpPr>
        <p:spPr>
          <a:xfrm>
            <a:off x="1036949" y="1151454"/>
            <a:ext cx="6730738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</a:rPr>
              <a:t>//compute $v0 = Fib(N) </a:t>
            </a:r>
          </a:p>
          <a:p>
            <a:r>
              <a:rPr lang="pt-BR" dirty="0"/>
              <a:t>Fib: 	PUSH 	$a0			</a:t>
            </a:r>
          </a:p>
          <a:p>
            <a:r>
              <a:rPr lang="en-US" dirty="0"/>
              <a:t>	PUSH 	$s0 </a:t>
            </a:r>
          </a:p>
          <a:p>
            <a:r>
              <a:rPr lang="en-US" dirty="0"/>
              <a:t>	PUSH 	$ra</a:t>
            </a:r>
          </a:p>
          <a:p>
            <a:r>
              <a:rPr lang="en-US" dirty="0"/>
              <a:t>	MOVE 	$v0 	$a0		//$v0 = N</a:t>
            </a:r>
          </a:p>
          <a:p>
            <a:r>
              <a:rPr lang="pt-BR" dirty="0"/>
              <a:t>	ADDI 	$a0 	-2		//$a0 = N-2</a:t>
            </a:r>
          </a:p>
          <a:p>
            <a:r>
              <a:rPr lang="pt-BR" dirty="0"/>
              <a:t>	BLTZ 	$a0 	L2		//If N&lt;2</a:t>
            </a:r>
          </a:p>
          <a:p>
            <a:r>
              <a:rPr lang="pt-BR" dirty="0"/>
              <a:t>	JNS 		Fib			//Compute $v0 = Fib(N-2)</a:t>
            </a:r>
          </a:p>
          <a:p>
            <a:r>
              <a:rPr lang="en-US" dirty="0"/>
              <a:t>	MOVE 	$s0 	$v0		//$s0 = Fib(N-2)</a:t>
            </a:r>
          </a:p>
          <a:p>
            <a:r>
              <a:rPr lang="pt-BR" dirty="0"/>
              <a:t>	ADDI 	$a0 	1		//$a0 = N-1</a:t>
            </a:r>
          </a:p>
          <a:p>
            <a:r>
              <a:rPr lang="pt-BR" dirty="0"/>
              <a:t>	JNS 		Fib			//Compute $v0 = Fib(N-1)</a:t>
            </a:r>
          </a:p>
          <a:p>
            <a:r>
              <a:rPr lang="pt-BR" dirty="0"/>
              <a:t>	ADD 	$v0 	$s0		//$v0 = Fib(N-1) + Fib(N-2)</a:t>
            </a:r>
          </a:p>
          <a:p>
            <a:r>
              <a:rPr lang="en-US" dirty="0"/>
              <a:t>L2: 	POP 		$ra</a:t>
            </a:r>
          </a:p>
          <a:p>
            <a:r>
              <a:rPr lang="en-US" dirty="0"/>
              <a:t>	POP 		$s0</a:t>
            </a:r>
          </a:p>
          <a:p>
            <a:r>
              <a:rPr lang="en-US" dirty="0"/>
              <a:t>	POP 		$a0</a:t>
            </a:r>
          </a:p>
          <a:p>
            <a:r>
              <a:rPr lang="en-US" dirty="0"/>
              <a:t>	JR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8BD453-47C5-47F9-9CF4-77A1879C04E9}"/>
              </a:ext>
            </a:extLst>
          </p:cNvPr>
          <p:cNvSpPr txBox="1"/>
          <p:nvPr/>
        </p:nvSpPr>
        <p:spPr>
          <a:xfrm>
            <a:off x="1036948" y="628233"/>
            <a:ext cx="531415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Two Address R2R Code 2/2: </a:t>
            </a:r>
            <a:r>
              <a:rPr lang="en-US" sz="2000" b="1" dirty="0" err="1"/>
              <a:t>Fib_Rec_FUnc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1101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D05-C55C-459B-BDFB-F2D3121B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7992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Example 2: Using Recursive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C9CBA-2E1F-4460-9965-5C589B1E2FF6}"/>
              </a:ext>
            </a:extLst>
          </p:cNvPr>
          <p:cNvSpPr txBox="1"/>
          <p:nvPr/>
        </p:nvSpPr>
        <p:spPr>
          <a:xfrm>
            <a:off x="5910803" y="2044090"/>
            <a:ext cx="194035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Activation Record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D9CA8-4FA0-496C-A380-2B77FD09211A}"/>
              </a:ext>
            </a:extLst>
          </p:cNvPr>
          <p:cNvSpPr txBox="1"/>
          <p:nvPr/>
        </p:nvSpPr>
        <p:spPr>
          <a:xfrm>
            <a:off x="876693" y="1828646"/>
            <a:ext cx="328995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R2R Code 1/2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868BFB-AABD-445C-89BC-F81F3FDCE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870429"/>
              </p:ext>
            </p:extLst>
          </p:nvPr>
        </p:nvGraphicFramePr>
        <p:xfrm>
          <a:off x="4908420" y="2586025"/>
          <a:ext cx="394511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65">
                  <a:extLst>
                    <a:ext uri="{9D8B030D-6E8A-4147-A177-3AD203B41FA5}">
                      <a16:colId xmlns:a16="http://schemas.microsoft.com/office/drawing/2014/main" val="112012625"/>
                    </a:ext>
                  </a:extLst>
                </a:gridCol>
                <a:gridCol w="1065228">
                  <a:extLst>
                    <a:ext uri="{9D8B030D-6E8A-4147-A177-3AD203B41FA5}">
                      <a16:colId xmlns:a16="http://schemas.microsoft.com/office/drawing/2014/main" val="3612954688"/>
                    </a:ext>
                  </a:extLst>
                </a:gridCol>
                <a:gridCol w="1990825">
                  <a:extLst>
                    <a:ext uri="{9D8B030D-6E8A-4147-A177-3AD203B41FA5}">
                      <a16:colId xmlns:a16="http://schemas.microsoft.com/office/drawing/2014/main" val="3722638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Saved 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$a0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03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Fib(N-2)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08967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BD1492B-54FD-4F13-ABC2-B58829DF982F}"/>
              </a:ext>
            </a:extLst>
          </p:cNvPr>
          <p:cNvSpPr/>
          <p:nvPr/>
        </p:nvSpPr>
        <p:spPr>
          <a:xfrm>
            <a:off x="628650" y="2427060"/>
            <a:ext cx="3864990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//Declarations</a:t>
            </a:r>
          </a:p>
          <a:p>
            <a:r>
              <a:rPr lang="en-US" dirty="0"/>
              <a:t>//None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//Instructions</a:t>
            </a:r>
          </a:p>
          <a:p>
            <a:r>
              <a:rPr lang="en-US" dirty="0"/>
              <a:t>	READ			//$v0 = N</a:t>
            </a:r>
          </a:p>
          <a:p>
            <a:r>
              <a:rPr lang="en-US" dirty="0"/>
              <a:t>	MOVE $a0 $v0		//$a0 = $v0</a:t>
            </a:r>
          </a:p>
          <a:p>
            <a:r>
              <a:rPr lang="en-US" dirty="0"/>
              <a:t>	JNS Fib			//$v0 = Fib(N)</a:t>
            </a:r>
          </a:p>
          <a:p>
            <a:r>
              <a:rPr lang="en-US" dirty="0"/>
              <a:t>	MOVE $a0 $v0		//$a0=$v0</a:t>
            </a:r>
          </a:p>
          <a:p>
            <a:r>
              <a:rPr lang="en-US" dirty="0"/>
              <a:t>	PRNT			//Print $a0</a:t>
            </a:r>
          </a:p>
          <a:p>
            <a:r>
              <a:rPr lang="en-US" dirty="0"/>
              <a:t>	STOP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078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C27234-3CD3-4575-AC3A-50B1E52FD2AD}"/>
              </a:ext>
            </a:extLst>
          </p:cNvPr>
          <p:cNvSpPr/>
          <p:nvPr/>
        </p:nvSpPr>
        <p:spPr>
          <a:xfrm>
            <a:off x="886120" y="891810"/>
            <a:ext cx="6730738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Fib: 	PUT 		$a0 	$</a:t>
            </a:r>
            <a:r>
              <a:rPr lang="en-US" dirty="0" err="1"/>
              <a:t>sp</a:t>
            </a:r>
            <a:r>
              <a:rPr lang="en-US" dirty="0"/>
              <a:t> 	1		//push $a0</a:t>
            </a:r>
          </a:p>
          <a:p>
            <a:r>
              <a:rPr lang="en-US" dirty="0"/>
              <a:t>	PUT 		$s0 	$</a:t>
            </a:r>
            <a:r>
              <a:rPr lang="en-US" dirty="0" err="1"/>
              <a:t>sp</a:t>
            </a:r>
            <a:r>
              <a:rPr lang="en-US" dirty="0"/>
              <a:t> 	2		//push $s0 </a:t>
            </a:r>
          </a:p>
          <a:p>
            <a:r>
              <a:rPr lang="en-US" dirty="0"/>
              <a:t>	PUT 		$ra 	$</a:t>
            </a:r>
            <a:r>
              <a:rPr lang="en-US" dirty="0" err="1"/>
              <a:t>sp</a:t>
            </a:r>
            <a:r>
              <a:rPr lang="en-US" dirty="0"/>
              <a:t> 	3		//push $ra</a:t>
            </a:r>
          </a:p>
          <a:p>
            <a:r>
              <a:rPr lang="en-US" dirty="0"/>
              <a:t>	ADDI 	$</a:t>
            </a:r>
            <a:r>
              <a:rPr lang="en-US" dirty="0" err="1"/>
              <a:t>sp</a:t>
            </a:r>
            <a:r>
              <a:rPr lang="en-US" dirty="0"/>
              <a:t> 	$</a:t>
            </a:r>
            <a:r>
              <a:rPr lang="en-US" dirty="0" err="1"/>
              <a:t>sp</a:t>
            </a:r>
            <a:r>
              <a:rPr lang="en-US" dirty="0"/>
              <a:t> 	3</a:t>
            </a:r>
          </a:p>
          <a:p>
            <a:r>
              <a:rPr lang="en-US" dirty="0"/>
              <a:t>	MOVE 	$v0 	$a0			//compute Fib(N)</a:t>
            </a:r>
          </a:p>
          <a:p>
            <a:r>
              <a:rPr lang="pt-BR" dirty="0"/>
              <a:t>	ADDI 	$a0 	$a0 	-2		//$a0 = N-2</a:t>
            </a:r>
          </a:p>
          <a:p>
            <a:r>
              <a:rPr lang="pt-BR" dirty="0"/>
              <a:t>	BLT 		$a0 	$zero L1		//If N&lt;2</a:t>
            </a:r>
          </a:p>
          <a:p>
            <a:r>
              <a:rPr lang="pt-BR" dirty="0"/>
              <a:t>	JNS 		Fib				//Compute $v0 = Fib(N-2)</a:t>
            </a:r>
          </a:p>
          <a:p>
            <a:r>
              <a:rPr lang="en-US" dirty="0"/>
              <a:t>	MOVE 	$s0 	$v0			//$s0 = Fib(N-2)</a:t>
            </a:r>
          </a:p>
          <a:p>
            <a:r>
              <a:rPr lang="pt-BR" dirty="0"/>
              <a:t>	ADDI 	$a0 	$a0 1		//$a0 = N-1</a:t>
            </a:r>
          </a:p>
          <a:p>
            <a:r>
              <a:rPr lang="pt-BR" dirty="0"/>
              <a:t>	JNS 		Fib				//Compute $v0 = fib(N-1)</a:t>
            </a:r>
          </a:p>
          <a:p>
            <a:r>
              <a:rPr lang="pt-BR" dirty="0"/>
              <a:t>	ADD 	$v0 	$v0 	$s0		//$v0=fib(N-1)+fib(N-2)</a:t>
            </a:r>
          </a:p>
          <a:p>
            <a:r>
              <a:rPr lang="it-IT" dirty="0"/>
              <a:t>L1: 	ADDI 	$sp 	$sp 	-3</a:t>
            </a:r>
          </a:p>
          <a:p>
            <a:r>
              <a:rPr lang="en-US" dirty="0"/>
              <a:t>	GET 		$a0 	$</a:t>
            </a:r>
            <a:r>
              <a:rPr lang="en-US" dirty="0" err="1"/>
              <a:t>sp</a:t>
            </a:r>
            <a:r>
              <a:rPr lang="en-US" dirty="0"/>
              <a:t> 	1		//pop $a0</a:t>
            </a:r>
          </a:p>
          <a:p>
            <a:r>
              <a:rPr lang="en-US" dirty="0"/>
              <a:t>	GET 		$s0 	$</a:t>
            </a:r>
            <a:r>
              <a:rPr lang="en-US" dirty="0" err="1"/>
              <a:t>sp</a:t>
            </a:r>
            <a:r>
              <a:rPr lang="en-US" dirty="0"/>
              <a:t> 	2		//pop $s0</a:t>
            </a:r>
          </a:p>
          <a:p>
            <a:r>
              <a:rPr lang="en-US" dirty="0"/>
              <a:t>	GET 		$ra 	$</a:t>
            </a:r>
            <a:r>
              <a:rPr lang="en-US" dirty="0" err="1"/>
              <a:t>sp</a:t>
            </a:r>
            <a:r>
              <a:rPr lang="en-US" dirty="0"/>
              <a:t> 	3  		//pop $ra</a:t>
            </a:r>
          </a:p>
          <a:p>
            <a:r>
              <a:rPr lang="en-US" dirty="0"/>
              <a:t>	JR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//inputs</a:t>
            </a:r>
          </a:p>
          <a:p>
            <a:r>
              <a:rPr lang="en-US" dirty="0"/>
              <a:t>10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32A22C-331E-46C8-B8B6-DAB1B32DA2EA}"/>
              </a:ext>
            </a:extLst>
          </p:cNvPr>
          <p:cNvSpPr txBox="1"/>
          <p:nvPr/>
        </p:nvSpPr>
        <p:spPr>
          <a:xfrm>
            <a:off x="886120" y="414624"/>
            <a:ext cx="522644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Three Address R2R Code 2/2 </a:t>
            </a:r>
            <a:r>
              <a:rPr lang="en-US" sz="2000" b="1" dirty="0" err="1"/>
              <a:t>Fib_Rec_Func</a:t>
            </a: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24415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4FB7-9D65-45F3-8B56-3E60A93B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2: Compute Fibonacci using a recursive function: </a:t>
            </a:r>
            <a:r>
              <a:rPr lang="en-US" sz="3600" b="1" dirty="0"/>
              <a:t>Comparison (1)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7DBAEB-76AE-4BEC-8014-7451B2274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22698"/>
              </p:ext>
            </p:extLst>
          </p:nvPr>
        </p:nvGraphicFramePr>
        <p:xfrm>
          <a:off x="1244876" y="2010996"/>
          <a:ext cx="572245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454">
                  <a:extLst>
                    <a:ext uri="{9D8B030D-6E8A-4147-A177-3AD203B41FA5}">
                      <a16:colId xmlns:a16="http://schemas.microsoft.com/office/drawing/2014/main" val="1463396505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521818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Stack frame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2A M2M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 input/output, 1 return address, and 2 calls Fib(N-1) and Fib(N-2). Accessed via $. But value of $ is changing when push or pop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9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3A M2M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2A M2M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3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2A R2R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saved registers, $a0, $s0, $ra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43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3A R2R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Same as 2A R2R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5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7367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F3EB-8E0A-4E3C-A274-98DCFAF7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2: Compute Fibonacci using a recursive function: </a:t>
            </a:r>
            <a:r>
              <a:rPr lang="en-US" sz="3600" b="1" dirty="0"/>
              <a:t>Comparison (2)</a:t>
            </a:r>
            <a:endParaRPr lang="en-US" sz="3600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DB759B1D-0150-4FEF-A271-2E5689DB8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736910"/>
              </p:ext>
            </p:extLst>
          </p:nvPr>
        </p:nvGraphicFramePr>
        <p:xfrm>
          <a:off x="1235766" y="1854311"/>
          <a:ext cx="609600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2">
                  <a:extLst>
                    <a:ext uri="{9D8B030D-6E8A-4147-A177-3AD203B41FA5}">
                      <a16:colId xmlns:a16="http://schemas.microsoft.com/office/drawing/2014/main" val="234610929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40301363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56204956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85481926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6849927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998593419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24475488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135570759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12232773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691324919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3599030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82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40388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0C5995-51A6-48AA-A2B1-CC954336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52699"/>
              </p:ext>
            </p:extLst>
          </p:nvPr>
        </p:nvGraphicFramePr>
        <p:xfrm>
          <a:off x="760343" y="3796748"/>
          <a:ext cx="7956274" cy="1888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883">
                  <a:extLst>
                    <a:ext uri="{9D8B030D-6E8A-4147-A177-3AD203B41FA5}">
                      <a16:colId xmlns:a16="http://schemas.microsoft.com/office/drawing/2014/main" val="1820077736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3530187539"/>
                    </a:ext>
                  </a:extLst>
                </a:gridCol>
                <a:gridCol w="795130">
                  <a:extLst>
                    <a:ext uri="{9D8B030D-6E8A-4147-A177-3AD203B41FA5}">
                      <a16:colId xmlns:a16="http://schemas.microsoft.com/office/drawing/2014/main" val="1861571751"/>
                    </a:ext>
                  </a:extLst>
                </a:gridCol>
                <a:gridCol w="1003852">
                  <a:extLst>
                    <a:ext uri="{9D8B030D-6E8A-4147-A177-3AD203B41FA5}">
                      <a16:colId xmlns:a16="http://schemas.microsoft.com/office/drawing/2014/main" val="225314489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77602337"/>
                    </a:ext>
                  </a:extLst>
                </a:gridCol>
                <a:gridCol w="2027899">
                  <a:extLst>
                    <a:ext uri="{9D8B030D-6E8A-4147-A177-3AD203B41FA5}">
                      <a16:colId xmlns:a16="http://schemas.microsoft.com/office/drawing/2014/main" val="1222017779"/>
                    </a:ext>
                  </a:extLst>
                </a:gridCol>
                <a:gridCol w="784875">
                  <a:extLst>
                    <a:ext uri="{9D8B030D-6E8A-4147-A177-3AD203B41FA5}">
                      <a16:colId xmlns:a16="http://schemas.microsoft.com/office/drawing/2014/main" val="3524323624"/>
                    </a:ext>
                  </a:extLst>
                </a:gridCol>
              </a:tblGrid>
              <a:tr h="3909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NI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LI</a:t>
                      </a:r>
                      <a:endParaRPr lang="en-US" sz="16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PS</a:t>
                      </a:r>
                      <a:endParaRPr lang="en-US" sz="16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NIMA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NDMA</a:t>
                      </a:r>
                      <a:endParaRPr lang="en-US" sz="16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TNMA</a:t>
                      </a:r>
                      <a:endParaRPr lang="en-US" sz="160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20321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2A M2M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39 bits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1,170 bits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8+22X+7Y = 2,567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16+50X+15Y = 5,751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8,318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829961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2A R2R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26 bits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1,118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16+19X+8Y = 2,400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0+6X+0Y = 525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2,925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076866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3A M2M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56 bits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1,008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8+10X+3Y =  1,155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16+27X+5Y = 3,282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4,437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0114357"/>
                  </a:ext>
                </a:extLst>
              </a:tr>
              <a:tr h="3743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3A R2R</a:t>
                      </a:r>
                      <a:endParaRPr lang="en-US" sz="16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31 bits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6+11X+5Y = 1,419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0+6X+0Y = 525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1,944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84463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B7B3EAC-25ED-4D0E-A6E0-5DFD52F9312F}"/>
              </a:ext>
            </a:extLst>
          </p:cNvPr>
          <p:cNvSpPr txBox="1"/>
          <p:nvPr/>
        </p:nvSpPr>
        <p:spPr>
          <a:xfrm>
            <a:off x="1235767" y="2782669"/>
            <a:ext cx="60960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X	=	Fib(1) + … + Fib(N-1) = 1+1+2+3+5+8+13+21+34 = 88 </a:t>
            </a:r>
          </a:p>
          <a:p>
            <a:r>
              <a:rPr lang="en-US" dirty="0"/>
              <a:t>Y	=	Fib(N)+Fib(N-1) = 55+34 = 89</a:t>
            </a:r>
          </a:p>
        </p:txBody>
      </p:sp>
    </p:spTree>
    <p:extLst>
      <p:ext uri="{BB962C8B-B14F-4D97-AF65-F5344CB8AC3E}">
        <p14:creationId xmlns:p14="http://schemas.microsoft.com/office/powerpoint/2010/main" val="29141517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DE01-5BFB-40F5-8FCC-B76E9DF9B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48F3-0AF8-4364-959F-161CCBF69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Several computer architecture simulators are presented.</a:t>
            </a:r>
          </a:p>
          <a:p>
            <a:pPr lvl="1"/>
            <a:r>
              <a:rPr lang="en-US" sz="2200" dirty="0"/>
              <a:t>Similar instruction set</a:t>
            </a:r>
          </a:p>
          <a:p>
            <a:pPr lvl="1"/>
            <a:r>
              <a:rPr lang="en-US" sz="2200" dirty="0"/>
              <a:t>Similar assembly language program structure and syntax</a:t>
            </a:r>
          </a:p>
          <a:p>
            <a:r>
              <a:rPr lang="en-US" sz="2400" dirty="0"/>
              <a:t>Several example assembly language programs are also given to illustrate many basic programming concepts and techniques at the assembly language level</a:t>
            </a:r>
          </a:p>
          <a:p>
            <a:pPr lvl="1"/>
            <a:r>
              <a:rPr lang="en-US" sz="2200" dirty="0"/>
              <a:t>Dealing with array, loop, function call and return, parameter passing, local variables, stack frame, and recursion</a:t>
            </a:r>
          </a:p>
          <a:p>
            <a:pPr lvl="1"/>
            <a:r>
              <a:rPr lang="en-US" sz="2200" dirty="0"/>
              <a:t>Register selection and usage</a:t>
            </a:r>
          </a:p>
          <a:p>
            <a:pPr lvl="1"/>
            <a:r>
              <a:rPr lang="en-US" sz="2200" dirty="0"/>
              <a:t>Compute using different instruction formats</a:t>
            </a:r>
          </a:p>
          <a:p>
            <a:pPr lvl="1"/>
            <a:r>
              <a:rPr lang="en-US" sz="2200" dirty="0"/>
              <a:t>Access array using either indirect or based memory addressing modes. </a:t>
            </a:r>
          </a:p>
        </p:txBody>
      </p:sp>
    </p:spTree>
    <p:extLst>
      <p:ext uri="{BB962C8B-B14F-4D97-AF65-F5344CB8AC3E}">
        <p14:creationId xmlns:p14="http://schemas.microsoft.com/office/powerpoint/2010/main" val="98895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0D94-758F-4637-8540-F35DD8EA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Instruction Set</a:t>
            </a:r>
            <a:br>
              <a:rPr lang="en-US" sz="4000" dirty="0"/>
            </a:br>
            <a:r>
              <a:rPr lang="en-US" sz="2800" dirty="0"/>
              <a:t>Two M2M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8487E9-7DC8-4611-8F4B-5A517EF0E7FD}"/>
              </a:ext>
            </a:extLst>
          </p:cNvPr>
          <p:cNvSpPr/>
          <p:nvPr/>
        </p:nvSpPr>
        <p:spPr>
          <a:xfrm>
            <a:off x="516929" y="1794382"/>
            <a:ext cx="4150743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	16-bit 2’s compliment</a:t>
            </a:r>
          </a:p>
          <a:p>
            <a:r>
              <a:rPr lang="en-US" dirty="0"/>
              <a:t>PC: 		Program counter</a:t>
            </a:r>
          </a:p>
          <a:p>
            <a:r>
              <a:rPr lang="en-US" dirty="0"/>
              <a:t>M[A]: 	Memory content of variable A</a:t>
            </a:r>
          </a:p>
          <a:p>
            <a:r>
              <a:rPr lang="en-US" dirty="0"/>
              <a:t>PUSH PC: Push PC on stack</a:t>
            </a:r>
          </a:p>
          <a:p>
            <a:r>
              <a:rPr lang="en-US" dirty="0"/>
              <a:t>POP: 	Remove top content on stack</a:t>
            </a:r>
          </a:p>
          <a:p>
            <a:r>
              <a:rPr lang="en-US" dirty="0"/>
              <a:t>SP: 		Reserved location, Stack pointer</a:t>
            </a:r>
          </a:p>
          <a:p>
            <a:r>
              <a:rPr lang="en-US" dirty="0"/>
              <a:t>ZERO:	Reserved location, M[ZERO]=0</a:t>
            </a:r>
          </a:p>
          <a:p>
            <a:r>
              <a:rPr lang="en-US" dirty="0"/>
              <a:t>INPUT:	Reserved location for input</a:t>
            </a:r>
          </a:p>
          <a:p>
            <a:r>
              <a:rPr lang="en-US" dirty="0"/>
              <a:t>OUTPUT:	Reserved location for output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A35EB-8BF7-45BF-A878-ECE3295F0B58}"/>
              </a:ext>
            </a:extLst>
          </p:cNvPr>
          <p:cNvSpPr/>
          <p:nvPr/>
        </p:nvSpPr>
        <p:spPr>
          <a:xfrm>
            <a:off x="516929" y="4685823"/>
            <a:ext cx="3990485" cy="15542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$+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	Local variable </a:t>
            </a:r>
          </a:p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	Its address is M[SP]+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, 			where </a:t>
            </a:r>
            <a:r>
              <a:rPr lang="en-US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Imm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is a 16-bit integer.</a:t>
            </a:r>
          </a:p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Example: </a:t>
            </a:r>
            <a:r>
              <a:rPr lang="en-US" dirty="0"/>
              <a:t>ADD Var $+4 </a:t>
            </a: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means </a:t>
            </a:r>
          </a:p>
          <a:p>
            <a:pPr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dirty="0"/>
              <a:t>M[Var] = M[Var] + M[M[SP]+4]</a:t>
            </a:r>
            <a:endParaRPr lang="en-US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892AD89A-5D98-4CD1-958D-C911C7EDE4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5265002"/>
                  </p:ext>
                </p:extLst>
              </p:nvPr>
            </p:nvGraphicFramePr>
            <p:xfrm>
              <a:off x="4857317" y="1027907"/>
              <a:ext cx="3871903" cy="523532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34548">
                      <a:extLst>
                        <a:ext uri="{9D8B030D-6E8A-4147-A177-3AD203B41FA5}">
                          <a16:colId xmlns:a16="http://schemas.microsoft.com/office/drawing/2014/main" val="3056922022"/>
                        </a:ext>
                      </a:extLst>
                    </a:gridCol>
                    <a:gridCol w="1407728">
                      <a:extLst>
                        <a:ext uri="{9D8B030D-6E8A-4147-A177-3AD203B41FA5}">
                          <a16:colId xmlns:a16="http://schemas.microsoft.com/office/drawing/2014/main" val="1888402050"/>
                        </a:ext>
                      </a:extLst>
                    </a:gridCol>
                    <a:gridCol w="2029627">
                      <a:extLst>
                        <a:ext uri="{9D8B030D-6E8A-4147-A177-3AD203B41FA5}">
                          <a16:colId xmlns:a16="http://schemas.microsoft.com/office/drawing/2014/main" val="23993967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Meaning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07780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LI         C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 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1430959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 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M[C]+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796234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M[C]+M[A]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965610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M[C]-M[A]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6098234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MUL    C  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M[C]*M[B]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774911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DIV      C  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M[C]/M[B]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3348351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REM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M[C]%M[B]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3138882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 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M[M[A]]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1000366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     C  A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M[M[A]]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 M[C]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0260062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GOTO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6174043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BEQZ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=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377859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BNEZ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0 GOTO 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4928947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BGEZ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]≥</m:t>
                              </m:r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758838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BLTZ 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&lt;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787424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JNS    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PUSH PC</a:t>
                          </a:r>
                          <a:r>
                            <a:rPr lang="en-US" sz="1600" dirty="0">
                              <a:effectLst/>
                            </a:rPr>
                            <a:t> &amp; 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 </a:t>
                          </a:r>
                          <a:r>
                            <a:rPr lang="en-US" sz="1600" dirty="0">
                              <a:effectLst/>
                            </a:rPr>
                            <a:t>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234643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JR 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M[M[SP]] &amp;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POP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044833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READ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</a:t>
                          </a:r>
                          <a:r>
                            <a:rPr lang="en-US" sz="1600" i="1" dirty="0">
                              <a:effectLst/>
                            </a:rPr>
                            <a:t>INPUT</a:t>
                          </a:r>
                          <a:r>
                            <a:rPr lang="en-US" sz="1600" dirty="0">
                              <a:effectLst/>
                            </a:rPr>
                            <a:t>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input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2932677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PRNT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Print M[</a:t>
                          </a:r>
                          <a:r>
                            <a:rPr lang="en-US" sz="1600" i="1" dirty="0">
                              <a:effectLst/>
                            </a:rPr>
                            <a:t>OUTPUT</a:t>
                          </a:r>
                          <a:r>
                            <a:rPr lang="en-US" sz="1600" dirty="0">
                              <a:effectLst/>
                            </a:rPr>
                            <a:t>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825889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Terminate program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391095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291518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892AD89A-5D98-4CD1-958D-C911C7EDE4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5265002"/>
                  </p:ext>
                </p:extLst>
              </p:nvPr>
            </p:nvGraphicFramePr>
            <p:xfrm>
              <a:off x="4857317" y="1027907"/>
              <a:ext cx="3871903" cy="523532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34548">
                      <a:extLst>
                        <a:ext uri="{9D8B030D-6E8A-4147-A177-3AD203B41FA5}">
                          <a16:colId xmlns:a16="http://schemas.microsoft.com/office/drawing/2014/main" val="3056922022"/>
                        </a:ext>
                      </a:extLst>
                    </a:gridCol>
                    <a:gridCol w="1407728">
                      <a:extLst>
                        <a:ext uri="{9D8B030D-6E8A-4147-A177-3AD203B41FA5}">
                          <a16:colId xmlns:a16="http://schemas.microsoft.com/office/drawing/2014/main" val="1888402050"/>
                        </a:ext>
                      </a:extLst>
                    </a:gridCol>
                    <a:gridCol w="2029627">
                      <a:extLst>
                        <a:ext uri="{9D8B030D-6E8A-4147-A177-3AD203B41FA5}">
                          <a16:colId xmlns:a16="http://schemas.microsoft.com/office/drawing/2014/main" val="2399396700"/>
                        </a:ext>
                      </a:extLst>
                    </a:gridCol>
                  </a:tblGrid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Instruction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Meaning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40778017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LI         C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 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14309593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ADDI   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r>
                            <a:rPr lang="en-US" sz="1600" dirty="0">
                              <a:effectLst/>
                            </a:rPr>
                            <a:t>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M[C]+</a:t>
                          </a:r>
                          <a:r>
                            <a:rPr lang="en-US" sz="1600" dirty="0" err="1">
                              <a:effectLst/>
                            </a:rPr>
                            <a:t>Imm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7962349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ADD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M[C]+M[A]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965610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SUB 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M[C]-M[A]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60982344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MUL    C  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M[C]*M[B]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77491117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DIV      C  A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M[C]/M[B]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3348351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REM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M[C]%M[B]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31388821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GET     C  A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M[C]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M[M[A]]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10003667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PUT     C  A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M[M[A]]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 M[C]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702600621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9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GOTO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61740433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10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BEQZ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=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3778599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11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BNEZ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91291" t="-1219512" r="-1502" b="-8048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928947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12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BGEZ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91291" t="-1319512" r="-1502" b="-7048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5883803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13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BLTZ    A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If M[A] &lt; 0 GOTO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7874242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14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JNS      L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PUSH PC</a:t>
                          </a:r>
                          <a:r>
                            <a:rPr lang="en-US" sz="1600" dirty="0">
                              <a:effectLst/>
                            </a:rPr>
                            <a:t> &amp; 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 </a:t>
                          </a:r>
                          <a:r>
                            <a:rPr lang="en-US" sz="1600" dirty="0">
                              <a:effectLst/>
                            </a:rPr>
                            <a:t>L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23464300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15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JR      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PC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M[M[SP]] &amp; </a:t>
                          </a:r>
                          <a:r>
                            <a:rPr lang="en-US" sz="1600" dirty="0">
                              <a:solidFill>
                                <a:srgbClr val="FF0000"/>
                              </a:solidFill>
                              <a:effectLst/>
                            </a:rPr>
                            <a:t>POP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90448336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16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READ 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M[</a:t>
                          </a:r>
                          <a:r>
                            <a:rPr lang="en-US" sz="1600" i="1" dirty="0">
                              <a:effectLst/>
                            </a:rPr>
                            <a:t>INPUT</a:t>
                          </a:r>
                          <a:r>
                            <a:rPr lang="en-US" sz="1600" dirty="0">
                              <a:effectLst/>
                            </a:rPr>
                            <a:t>] </a:t>
                          </a:r>
                          <a:r>
                            <a:rPr lang="en-US" sz="1600" dirty="0">
                              <a:effectLst/>
                              <a:sym typeface="Wingdings" panose="05000000000000000000" pitchFamily="2" charset="2"/>
                            </a:rPr>
                            <a:t></a:t>
                          </a:r>
                          <a:r>
                            <a:rPr lang="en-US" sz="1600" dirty="0">
                              <a:effectLst/>
                            </a:rPr>
                            <a:t> input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29326778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17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PRNT 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Print M[</a:t>
                          </a:r>
                          <a:r>
                            <a:rPr lang="en-US" sz="1600" i="1" dirty="0">
                              <a:effectLst/>
                            </a:rPr>
                            <a:t>OUTPUT</a:t>
                          </a:r>
                          <a:r>
                            <a:rPr lang="en-US" sz="1600" dirty="0">
                              <a:effectLst/>
                            </a:rPr>
                            <a:t>]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8258895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18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STOP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effectLst/>
                            </a:rPr>
                            <a:t>Terminate program</a:t>
                          </a: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63910952"/>
                      </a:ext>
                    </a:extLst>
                  </a:tr>
                  <a:tr h="24930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291518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4816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22E4-D731-470B-83DF-0B9689093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Pseudo-Instructions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6F6127-8139-41DB-A682-3EB8290C1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48688"/>
              </p:ext>
            </p:extLst>
          </p:nvPr>
        </p:nvGraphicFramePr>
        <p:xfrm>
          <a:off x="1114927" y="1909701"/>
          <a:ext cx="6400389" cy="4043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659">
                  <a:extLst>
                    <a:ext uri="{9D8B030D-6E8A-4147-A177-3AD203B41FA5}">
                      <a16:colId xmlns:a16="http://schemas.microsoft.com/office/drawing/2014/main" val="4178213001"/>
                    </a:ext>
                  </a:extLst>
                </a:gridCol>
                <a:gridCol w="1414151">
                  <a:extLst>
                    <a:ext uri="{9D8B030D-6E8A-4147-A177-3AD203B41FA5}">
                      <a16:colId xmlns:a16="http://schemas.microsoft.com/office/drawing/2014/main" val="909443712"/>
                    </a:ext>
                  </a:extLst>
                </a:gridCol>
                <a:gridCol w="2318994">
                  <a:extLst>
                    <a:ext uri="{9D8B030D-6E8A-4147-A177-3AD203B41FA5}">
                      <a16:colId xmlns:a16="http://schemas.microsoft.com/office/drawing/2014/main" val="2313273861"/>
                    </a:ext>
                  </a:extLst>
                </a:gridCol>
                <a:gridCol w="2318585">
                  <a:extLst>
                    <a:ext uri="{9D8B030D-6E8A-4147-A177-3AD203B41FA5}">
                      <a16:colId xmlns:a16="http://schemas.microsoft.com/office/drawing/2014/main" val="8888496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Pseudo-instruction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Meaning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Instruction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4722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MOVE A 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M[A] </a:t>
                      </a:r>
                      <a:r>
                        <a:rPr lang="en-US" sz="18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800" dirty="0">
                          <a:effectLst/>
                        </a:rPr>
                        <a:t> M[B]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ADD    ZERO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         A  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ADD    A  ZERO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LI         ZERO  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7045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NEG 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M[A] </a:t>
                      </a:r>
                      <a:r>
                        <a:rPr lang="en-US" sz="180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800">
                          <a:effectLst/>
                        </a:rPr>
                        <a:t>-M[A]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SUB     ZERO  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         A  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ADD    A  ZERO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         ZERO 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546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POP 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M[A] </a:t>
                      </a:r>
                      <a:r>
                        <a:rPr lang="en-US" sz="18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800" dirty="0">
                          <a:effectLst/>
                        </a:rPr>
                        <a:t> M[M[SP]]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M[SP] </a:t>
                      </a:r>
                      <a:r>
                        <a:rPr lang="en-US" sz="1800" dirty="0"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800" dirty="0">
                          <a:effectLst/>
                        </a:rPr>
                        <a:t> M[SP] – 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GET     A  SP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ADDI   SP -1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387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PUSH 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M[SP]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M[SP] + 1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M[M[SP]]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M[A]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ADDI   SP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PUT     A  SP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5566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05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DE6D-3080-4866-B44F-BC5E7D28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Three-address machine (M-to-M)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22FC5-7070-49A1-B4A3-E5153440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Binary, two's complement data representation.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Stored program, fixed word length data and instructions.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words of word-addressable data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64K double words of word-addressable instruction memory.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32-bit data words.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64-bit instructions</a:t>
            </a:r>
            <a:r>
              <a:rPr lang="en-US" sz="2000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A 32-bit arithmetic logic unit (ALU).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Only arithmetic operations are implemented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/>
              <a:t>Registers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PC: 32-bit Program counter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dirty="0"/>
              <a:t>SP: Stack pointer pointing to the top of the stack</a:t>
            </a:r>
          </a:p>
        </p:txBody>
      </p:sp>
    </p:spTree>
    <p:extLst>
      <p:ext uri="{BB962C8B-B14F-4D97-AF65-F5344CB8AC3E}">
        <p14:creationId xmlns:p14="http://schemas.microsoft.com/office/powerpoint/2010/main" val="3895972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32387</TotalTime>
  <Words>9417</Words>
  <Application>Microsoft Office PowerPoint</Application>
  <PresentationFormat>On-screen Show (4:3)</PresentationFormat>
  <Paragraphs>1638</Paragraphs>
  <Slides>65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3" baseType="lpstr">
      <vt:lpstr>Arial</vt:lpstr>
      <vt:lpstr>Calibri</vt:lpstr>
      <vt:lpstr>Calibri Light</vt:lpstr>
      <vt:lpstr>Cambria Math</vt:lpstr>
      <vt:lpstr>Consolas</vt:lpstr>
      <vt:lpstr>Times New Roman</vt:lpstr>
      <vt:lpstr>Wingdings</vt:lpstr>
      <vt:lpstr>Office Theme</vt:lpstr>
      <vt:lpstr>Computer Architecture Simulators for Different Instruction Formats</vt:lpstr>
      <vt:lpstr>Motivation</vt:lpstr>
      <vt:lpstr>Purpose</vt:lpstr>
      <vt:lpstr>Outlines</vt:lpstr>
      <vt:lpstr>Two-address machine (M-to-M)</vt:lpstr>
      <vt:lpstr>Implementations (1)</vt:lpstr>
      <vt:lpstr>Instruction Set Two M2M</vt:lpstr>
      <vt:lpstr>Pseudo-Instructions</vt:lpstr>
      <vt:lpstr>Three-address machine (M-to-M)</vt:lpstr>
      <vt:lpstr>Implementations (1)</vt:lpstr>
      <vt:lpstr>Instruction Set Three M2M</vt:lpstr>
      <vt:lpstr>Pseudo-Instructions</vt:lpstr>
      <vt:lpstr>Two-address machine (R-to-R)</vt:lpstr>
      <vt:lpstr>32 General-Purpose Registers</vt:lpstr>
      <vt:lpstr>Implementations (R2R)</vt:lpstr>
      <vt:lpstr>Instruction Set Two R2R</vt:lpstr>
      <vt:lpstr>Pseudo-Instructions</vt:lpstr>
      <vt:lpstr>Three-address machine (R2R16)</vt:lpstr>
      <vt:lpstr>Implementations (R2R16)</vt:lpstr>
      <vt:lpstr>Instruction Set Three R2R</vt:lpstr>
      <vt:lpstr>Pseudo-Instructions 3A R2R</vt:lpstr>
      <vt:lpstr>Program Structure and Syntax (1)</vt:lpstr>
      <vt:lpstr>Program Structure and Syntax (2)</vt:lpstr>
      <vt:lpstr>Example 1: Compute sum of absolute values of elements in an array</vt:lpstr>
      <vt:lpstr>Example 1: Two-Address M2M Code 1/2</vt:lpstr>
      <vt:lpstr>PowerPoint Presentation</vt:lpstr>
      <vt:lpstr>Example 1: Two-Address R2R Code 1/2</vt:lpstr>
      <vt:lpstr>PowerPoint Presentation</vt:lpstr>
      <vt:lpstr>Example 1: Three-Address M2M Code 1/2</vt:lpstr>
      <vt:lpstr>PowerPoint Presentation</vt:lpstr>
      <vt:lpstr>Example 1: Three-Address R2R Code 1/2</vt:lpstr>
      <vt:lpstr>PowerPoint Presentation</vt:lpstr>
      <vt:lpstr>Example 1: Compute sum of absolute values of elements in an array: Comparison (1)</vt:lpstr>
      <vt:lpstr>Example 1: Compute sum of absolute values of elements in an array: Comparison (2)</vt:lpstr>
      <vt:lpstr>Example 2: Compute Fibonacci Number fib(N), Where N is an Input</vt:lpstr>
      <vt:lpstr>Example 2:  Loop Solution </vt:lpstr>
      <vt:lpstr>Example 2:  Loop Solution </vt:lpstr>
      <vt:lpstr>Example 2:  Loop Solution </vt:lpstr>
      <vt:lpstr>Example 2:  Loop Solution </vt:lpstr>
      <vt:lpstr>Example 2: Compute Fibonacci using a loop: Comparison (1)</vt:lpstr>
      <vt:lpstr>Example 2: Compute Fibonacci using a loop: Comparison (2)</vt:lpstr>
      <vt:lpstr>Example 2: Compute Fibonacci using a loop: Comparison (3)</vt:lpstr>
      <vt:lpstr>Example 2: C++ Code Using Function</vt:lpstr>
      <vt:lpstr>Example 2: Using Function (Simplified)</vt:lpstr>
      <vt:lpstr>PowerPoint Presentation</vt:lpstr>
      <vt:lpstr>Example 2: Using Function</vt:lpstr>
      <vt:lpstr>PowerPoint Presentation</vt:lpstr>
      <vt:lpstr>Example 2:  Using Function</vt:lpstr>
      <vt:lpstr>Example 2:  Using Function</vt:lpstr>
      <vt:lpstr>Example 2: Compute Fibonacci using a function: Comparison (1)</vt:lpstr>
      <vt:lpstr>Example 2: Compute Fibonacci using a function: Comparison (2)</vt:lpstr>
      <vt:lpstr>Example 2: C++ Code with Using Recursive Function</vt:lpstr>
      <vt:lpstr>Example 2: Using Recursive Function</vt:lpstr>
      <vt:lpstr>PowerPoint Presentation</vt:lpstr>
      <vt:lpstr>PowerPoint Presentation</vt:lpstr>
      <vt:lpstr>Example 2: Using Recursive Function</vt:lpstr>
      <vt:lpstr>PowerPoint Presentation</vt:lpstr>
      <vt:lpstr>PowerPoint Presentation</vt:lpstr>
      <vt:lpstr>Example 2: Using Recursive Function</vt:lpstr>
      <vt:lpstr>PowerPoint Presentation</vt:lpstr>
      <vt:lpstr>Example 2: Using Recursive Function</vt:lpstr>
      <vt:lpstr>PowerPoint Presentation</vt:lpstr>
      <vt:lpstr>Example 2: Compute Fibonacci using a recursive function: Comparison (1)</vt:lpstr>
      <vt:lpstr>Example 2: Compute Fibonacci using a recursive function: Comparison (2)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Accumulator Machine Simulator</dc:title>
  <dc:creator>Xuejun Liang</dc:creator>
  <cp:lastModifiedBy>Xuejun Liang</cp:lastModifiedBy>
  <cp:revision>407</cp:revision>
  <dcterms:created xsi:type="dcterms:W3CDTF">2019-08-20T02:54:30Z</dcterms:created>
  <dcterms:modified xsi:type="dcterms:W3CDTF">2020-07-05T16:32:54Z</dcterms:modified>
</cp:coreProperties>
</file>