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handoutMasterIdLst>
    <p:handoutMasterId r:id="rId10"/>
  </p:handoutMasterIdLst>
  <p:sldIdLst>
    <p:sldId id="256" r:id="rId2"/>
    <p:sldId id="262" r:id="rId3"/>
    <p:sldId id="261" r:id="rId4"/>
    <p:sldId id="263" r:id="rId5"/>
    <p:sldId id="257" r:id="rId6"/>
    <p:sldId id="258" r:id="rId7"/>
    <p:sldId id="259" r:id="rId8"/>
    <p:sldId id="260" r:id="rId9"/>
  </p:sldIdLst>
  <p:sldSz cx="9144000" cy="5143500" type="screen16x9"/>
  <p:notesSz cx="6858000" cy="9144000"/>
  <p:defaultTextStyle>
    <a:defPPr>
      <a:defRPr lang="en-US"/>
    </a:defPPr>
    <a:lvl1pPr marL="0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1pPr>
    <a:lvl2pPr marL="356616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2pPr>
    <a:lvl3pPr marL="713232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3pPr>
    <a:lvl4pPr marL="1069848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4pPr>
    <a:lvl5pPr marL="1426464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5pPr>
    <a:lvl6pPr marL="1783080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6pPr>
    <a:lvl7pPr marL="2139696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7pPr>
    <a:lvl8pPr marL="2496312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8pPr>
    <a:lvl9pPr marL="2852928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3095"/>
  </p:normalViewPr>
  <p:slideViewPr>
    <p:cSldViewPr snapToGrid="0" snapToObjects="1">
      <p:cViewPr varScale="1">
        <p:scale>
          <a:sx n="128" d="100"/>
          <a:sy n="128" d="100"/>
        </p:scale>
        <p:origin x="624" y="1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6A09EE-95D0-294B-AA58-584AC6960F14}" type="datetimeFigureOut">
              <a:rPr lang="en-US" smtClean="0"/>
              <a:t>11/5/20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E30D1B-F251-B040-B9B5-C7062C72C3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2735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7B121-C62C-2C40-A99A-660E441D1C8B}" type="datetimeFigureOut">
              <a:rPr lang="en-US" smtClean="0"/>
              <a:t>11/5/20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809D7-EFCC-2E47-B534-C1F0A333CD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7B121-C62C-2C40-A99A-660E441D1C8B}" type="datetimeFigureOut">
              <a:rPr lang="en-US" smtClean="0"/>
              <a:t>11/5/20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809D7-EFCC-2E47-B534-C1F0A333CD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7B121-C62C-2C40-A99A-660E441D1C8B}" type="datetimeFigureOut">
              <a:rPr lang="en-US" smtClean="0"/>
              <a:t>11/5/20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809D7-EFCC-2E47-B534-C1F0A333CD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7B121-C62C-2C40-A99A-660E441D1C8B}" type="datetimeFigureOut">
              <a:rPr lang="en-US" smtClean="0"/>
              <a:t>11/5/20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809D7-EFCC-2E47-B534-C1F0A333CD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7B121-C62C-2C40-A99A-660E441D1C8B}" type="datetimeFigureOut">
              <a:rPr lang="en-US" smtClean="0"/>
              <a:t>11/5/20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809D7-EFCC-2E47-B534-C1F0A333CD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7B121-C62C-2C40-A99A-660E441D1C8B}" type="datetimeFigureOut">
              <a:rPr lang="en-US" smtClean="0"/>
              <a:t>11/5/20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809D7-EFCC-2E47-B534-C1F0A333CD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7B121-C62C-2C40-A99A-660E441D1C8B}" type="datetimeFigureOut">
              <a:rPr lang="en-US" smtClean="0"/>
              <a:t>11/5/20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809D7-EFCC-2E47-B534-C1F0A333CD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7B121-C62C-2C40-A99A-660E441D1C8B}" type="datetimeFigureOut">
              <a:rPr lang="en-US" smtClean="0"/>
              <a:t>11/5/20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809D7-EFCC-2E47-B534-C1F0A333CD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7B121-C62C-2C40-A99A-660E441D1C8B}" type="datetimeFigureOut">
              <a:rPr lang="en-US" smtClean="0"/>
              <a:t>11/5/20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809D7-EFCC-2E47-B534-C1F0A333CD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7B121-C62C-2C40-A99A-660E441D1C8B}" type="datetimeFigureOut">
              <a:rPr lang="en-US" smtClean="0"/>
              <a:t>11/5/20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809D7-EFCC-2E47-B534-C1F0A333CD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7B121-C62C-2C40-A99A-660E441D1C8B}" type="datetimeFigureOut">
              <a:rPr lang="en-US" smtClean="0"/>
              <a:t>11/5/20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809D7-EFCC-2E47-B534-C1F0A333CD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E7B121-C62C-2C40-A99A-660E441D1C8B}" type="datetimeFigureOut">
              <a:rPr lang="en-US" smtClean="0"/>
              <a:t>11/5/20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9809D7-EFCC-2E47-B534-C1F0A333CD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5491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s.csustan.edu/~mmartin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s.cmu.edu/~pavlo/blog/2015/10/how-to-write-a-bad-statement-for-a-computer-science-phd-admissions-application.html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athwaystoscience.org/pdf/Applying_WritingEssaysAndPersonalStatements.pdf" TargetMode="External"/><Relationship Id="rId2" Type="http://schemas.openxmlformats.org/officeDocument/2006/relationships/hyperlink" Target="https://www.uwb.edu/careers/gradschool/application-materials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mazon.com/Getting-What-You-Came-Students/dp/0374524777/ref=sr_1_1?crid=G7369CQ068MI&amp;keywords=getting+what+you+came+for&amp;qid=1575419324&amp;sprefix=getting+what+you%2Caps%2C184&amp;sr=8-1" TargetMode="External"/><Relationship Id="rId2" Type="http://schemas.openxmlformats.org/officeDocument/2006/relationships/hyperlink" Target="http://www.btaa.org/docs/default-source/diversity/gradschoolguide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amazon.com/s/ref=dp_byline_sr_book_1?ie=UTF8&amp;field-author=Robert+Peters&amp;text=Robert+Peters&amp;sort=relevancerank&amp;search-alias=books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hronicle.com/article/The-Gentle-Guide-for-Applying/239768" TargetMode="External"/><Relationship Id="rId2" Type="http://schemas.openxmlformats.org/officeDocument/2006/relationships/hyperlink" Target="http://www.cs.cmu.edu/~harchol/gradschooltalk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CSU Stanislaus</a:t>
            </a:r>
            <a:br>
              <a:rPr lang="en-US" dirty="0"/>
            </a:br>
            <a:r>
              <a:rPr lang="en-US" dirty="0"/>
              <a:t>LSAMP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November 5, 2020</a:t>
            </a:r>
          </a:p>
          <a:p>
            <a:r>
              <a:rPr lang="en-US" dirty="0"/>
              <a:t>Can be found at:</a:t>
            </a:r>
          </a:p>
          <a:p>
            <a:r>
              <a:rPr lang="en-US" dirty="0">
                <a:hlinkClick r:id="rId2"/>
              </a:rPr>
              <a:t>https://www.cs.csustan.edu/~mmartin/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53561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84E10D-17BC-5E43-ABFB-C50D30570A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Announcements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B9A6FD-A849-534E-989A-781E78738F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Textbook Reimbursement</a:t>
            </a:r>
          </a:p>
          <a:p>
            <a:r>
              <a:rPr lang="en-US" dirty="0"/>
              <a:t>Research Interns</a:t>
            </a:r>
          </a:p>
          <a:p>
            <a:r>
              <a:rPr lang="en-US" dirty="0"/>
              <a:t>GRE Reimbursement</a:t>
            </a:r>
          </a:p>
          <a:p>
            <a:r>
              <a:rPr lang="en-US" dirty="0"/>
              <a:t>Lots of Grad School Forums</a:t>
            </a:r>
          </a:p>
          <a:p>
            <a:r>
              <a:rPr lang="en-US" dirty="0"/>
              <a:t>Grad School and Internship and REU application season approaches</a:t>
            </a:r>
          </a:p>
        </p:txBody>
      </p:sp>
    </p:spTree>
    <p:extLst>
      <p:ext uri="{BB962C8B-B14F-4D97-AF65-F5344CB8AC3E}">
        <p14:creationId xmlns:p14="http://schemas.microsoft.com/office/powerpoint/2010/main" val="30110973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Personal Statement – some thoughts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Introduce yourself professionally (avoid the child genius)</a:t>
            </a:r>
          </a:p>
          <a:p>
            <a:r>
              <a:rPr lang="en-US" dirty="0"/>
              <a:t>What can you bring to them?</a:t>
            </a:r>
          </a:p>
          <a:p>
            <a:pPr lvl="1"/>
            <a:r>
              <a:rPr lang="en-US" dirty="0"/>
              <a:t>Skills and knowledge</a:t>
            </a:r>
          </a:p>
          <a:p>
            <a:pPr lvl="1"/>
            <a:r>
              <a:rPr lang="en-US" dirty="0"/>
              <a:t>Passion and desire to learn</a:t>
            </a:r>
          </a:p>
          <a:p>
            <a:pPr lvl="1"/>
            <a:r>
              <a:rPr lang="en-US" dirty="0"/>
              <a:t>Hard work</a:t>
            </a:r>
          </a:p>
          <a:p>
            <a:r>
              <a:rPr lang="en-US" dirty="0"/>
              <a:t>What can they do for you?</a:t>
            </a:r>
          </a:p>
          <a:p>
            <a:pPr lvl="1"/>
            <a:r>
              <a:rPr lang="en-US" dirty="0"/>
              <a:t>More you toward your career goals</a:t>
            </a:r>
          </a:p>
          <a:p>
            <a:pPr lvl="1"/>
            <a:r>
              <a:rPr lang="en-US" dirty="0"/>
              <a:t>Provide opportunities to gain skills and knowledge</a:t>
            </a:r>
          </a:p>
          <a:p>
            <a:pPr lvl="1"/>
            <a:r>
              <a:rPr lang="en-US" dirty="0"/>
              <a:t>Teach you how to do research</a:t>
            </a:r>
          </a:p>
          <a:p>
            <a:r>
              <a:rPr lang="en-US" dirty="0"/>
              <a:t>Why are you a good fit?</a:t>
            </a:r>
          </a:p>
        </p:txBody>
      </p:sp>
    </p:spTree>
    <p:extLst>
      <p:ext uri="{BB962C8B-B14F-4D97-AF65-F5344CB8AC3E}">
        <p14:creationId xmlns:p14="http://schemas.microsoft.com/office/powerpoint/2010/main" val="12540368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8B80EC-3337-B643-9C87-80ED090A52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AD1DD1-447F-F54A-B1B7-0E49A5E157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Sign in!</a:t>
            </a:r>
          </a:p>
          <a:p>
            <a:r>
              <a:rPr lang="en-US" dirty="0"/>
              <a:t>We will put you in breakout rooms to write a personal statement</a:t>
            </a:r>
          </a:p>
          <a:p>
            <a:r>
              <a:rPr lang="en-US" dirty="0"/>
              <a:t>Given:</a:t>
            </a:r>
          </a:p>
          <a:p>
            <a:pPr lvl="1"/>
            <a:r>
              <a:rPr lang="en-US" dirty="0"/>
              <a:t>CV (made up, hopefully everyone can relate to data)</a:t>
            </a:r>
          </a:p>
          <a:p>
            <a:pPr lvl="1"/>
            <a:r>
              <a:rPr lang="en-US" dirty="0"/>
              <a:t>Links to grad school, lab, potential advisor</a:t>
            </a:r>
          </a:p>
          <a:p>
            <a:r>
              <a:rPr lang="en-US" dirty="0"/>
              <a:t>Timing</a:t>
            </a:r>
          </a:p>
          <a:p>
            <a:pPr lvl="1"/>
            <a:r>
              <a:rPr lang="en-US" dirty="0"/>
              <a:t>5 Minutes to introduce yourselves and get organized (recorder, reporter, participation checker, timer)</a:t>
            </a:r>
          </a:p>
          <a:p>
            <a:pPr lvl="1"/>
            <a:r>
              <a:rPr lang="en-US" dirty="0"/>
              <a:t>5 Minutes to review materials</a:t>
            </a:r>
          </a:p>
          <a:p>
            <a:pPr lvl="1"/>
            <a:r>
              <a:rPr lang="en-US" dirty="0"/>
              <a:t>20 Minutes to write (brainstorm, start with lab/advisor fit)</a:t>
            </a:r>
          </a:p>
          <a:p>
            <a:pPr lvl="1"/>
            <a:r>
              <a:rPr lang="en-US" dirty="0"/>
              <a:t>Come back and report out</a:t>
            </a:r>
          </a:p>
          <a:p>
            <a:pPr lvl="1"/>
            <a:endParaRPr lang="en-US" dirty="0"/>
          </a:p>
          <a:p>
            <a:pPr marL="3429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56673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links to look at later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Bad Statement of Purpose</a:t>
            </a:r>
            <a:endParaRPr lang="en-US" sz="2400" dirty="0">
              <a:hlinkClick r:id="rId2"/>
            </a:endParaRPr>
          </a:p>
          <a:p>
            <a:r>
              <a:rPr lang="en-US" sz="2400" dirty="0">
                <a:hlinkClick r:id="rId2"/>
              </a:rPr>
              <a:t>http://www.cs.cmu.edu/~pavlo/blog/2015/10/how-to-write-a-bad-statement-for-a-computer-science-phd-admissions-application.html</a:t>
            </a:r>
            <a:endParaRPr lang="en-US" sz="2400" dirty="0"/>
          </a:p>
          <a:p>
            <a:pPr lvl="1"/>
            <a:r>
              <a:rPr lang="en-US" sz="2400" dirty="0"/>
              <a:t>Computer Science professor at CMU on some of the mistakes he has seen students make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60567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Advice on Writing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>
                <a:hlinkClick r:id="rId2"/>
              </a:rPr>
              <a:t>https://www.uwb.edu/careers/gradschool/application-materials</a:t>
            </a:r>
            <a:endParaRPr lang="en-US" sz="2400" dirty="0"/>
          </a:p>
          <a:p>
            <a:endParaRPr lang="en-US" sz="2400" dirty="0">
              <a:hlinkClick r:id="rId3"/>
            </a:endParaRPr>
          </a:p>
          <a:p>
            <a:r>
              <a:rPr lang="en-US" sz="2400" dirty="0">
                <a:hlinkClick r:id="rId3"/>
              </a:rPr>
              <a:t>http://www.pathwaystoscience.org/pdf/Applying_WritingEssaysAndPersonalStatements.pdf</a:t>
            </a:r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0980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dirty="0">
                <a:hlinkClick r:id="rId2"/>
              </a:rPr>
              <a:t>http://www.btaa.org/docs/default-source/diversity/gradschoolguide.pdf</a:t>
            </a:r>
            <a:endParaRPr lang="en-US" sz="2400" dirty="0"/>
          </a:p>
          <a:p>
            <a:pPr lvl="1"/>
            <a:r>
              <a:rPr lang="en-US" dirty="0"/>
              <a:t>Guidebook on graduate school and how to prepare for it</a:t>
            </a:r>
          </a:p>
          <a:p>
            <a:endParaRPr lang="en-US" sz="2400" dirty="0"/>
          </a:p>
          <a:p>
            <a:r>
              <a:rPr lang="en-US" dirty="0">
                <a:hlinkClick r:id="rId3"/>
              </a:rPr>
              <a:t>https://www.amazon.com/Getting-What-You-Came-Students/dp/0374524777/ref=sr_1_1?crid=G7369CQ068MI&amp;keywords=getting+what+you+came+for&amp;qid=1575419324&amp;sprefix=getting+what+you%2Caps%2C184&amp;sr=8-1</a:t>
            </a:r>
            <a:endParaRPr lang="en-US" dirty="0"/>
          </a:p>
          <a:p>
            <a:pPr lvl="1"/>
            <a:r>
              <a:rPr lang="en-US" b="1" dirty="0"/>
              <a:t>Getting What You Came For: The Smart Student's Guide to Earning an M.A. or a Ph.D. Paperback – April 11, 1997 </a:t>
            </a:r>
            <a:r>
              <a:rPr lang="en-US" dirty="0"/>
              <a:t>by </a:t>
            </a:r>
            <a:r>
              <a:rPr lang="en-US" dirty="0">
                <a:hlinkClick r:id="rId4"/>
              </a:rPr>
              <a:t>Robert </a:t>
            </a:r>
            <a:r>
              <a:rPr lang="en-US">
                <a:hlinkClick r:id="rId4"/>
              </a:rPr>
              <a:t>Peters</a:t>
            </a:r>
            <a:r>
              <a:rPr lang="en-US"/>
              <a:t> </a:t>
            </a: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40350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Graduate School Applications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>
                <a:hlinkClick r:id="rId2"/>
              </a:rPr>
              <a:t>http://www.cs.cmu.edu/~harchol/gradschooltalk.pdf</a:t>
            </a:r>
            <a:endParaRPr lang="en-US" sz="2400" dirty="0"/>
          </a:p>
          <a:p>
            <a:pPr lvl="1"/>
            <a:r>
              <a:rPr lang="en-US" sz="2400" dirty="0"/>
              <a:t>CMU CS Professor on whether you might want to get a PhD and how to apply</a:t>
            </a:r>
          </a:p>
          <a:p>
            <a:r>
              <a:rPr lang="en-US" dirty="0">
                <a:hlinkClick r:id="rId3"/>
              </a:rPr>
              <a:t>https://www.chronicle.com/article/The-Gentle-Guide-for-Applying/239768</a:t>
            </a:r>
            <a:endParaRPr lang="en-US" dirty="0"/>
          </a:p>
          <a:p>
            <a:pPr lvl="1"/>
            <a:r>
              <a:rPr lang="en-US" dirty="0"/>
              <a:t>Chronicle of Higher Education – The Gentle </a:t>
            </a:r>
            <a:r>
              <a:rPr lang="en-US"/>
              <a:t>Guide for  Applying to Graduate Schools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99240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7391</TotalTime>
  <Words>442</Words>
  <Application>Microsoft Macintosh PowerPoint</Application>
  <PresentationFormat>On-screen Show (16:9)</PresentationFormat>
  <Paragraphs>51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CSU Stanislaus LSAMP</vt:lpstr>
      <vt:lpstr>Announcements</vt:lpstr>
      <vt:lpstr>Personal Statement – some thoughts</vt:lpstr>
      <vt:lpstr>Today</vt:lpstr>
      <vt:lpstr>Some links to look at later</vt:lpstr>
      <vt:lpstr>Advice on Writing</vt:lpstr>
      <vt:lpstr>Resources</vt:lpstr>
      <vt:lpstr>Graduate School Applications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LSAMP</dc:title>
  <dc:creator>Microsoft Office User</dc:creator>
  <cp:lastModifiedBy>Melanie Martin</cp:lastModifiedBy>
  <cp:revision>18</cp:revision>
  <cp:lastPrinted>2019-12-04T00:40:27Z</cp:lastPrinted>
  <dcterms:created xsi:type="dcterms:W3CDTF">2016-11-27T22:47:05Z</dcterms:created>
  <dcterms:modified xsi:type="dcterms:W3CDTF">2020-11-05T19:09:28Z</dcterms:modified>
</cp:coreProperties>
</file>