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4" roundtripDataSignature="AMtx7mgTqm4qKjh0wA76ZhSrDuI0/em3b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9"/>
  </p:normalViewPr>
  <p:slideViewPr>
    <p:cSldViewPr snapToGrid="0" snapToObjects="1">
      <p:cViewPr varScale="1">
        <p:scale>
          <a:sx n="129" d="100"/>
          <a:sy n="129" d="100"/>
        </p:scale>
        <p:origin x="62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10585debbba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10585debbba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0"/>
          <p:cNvSpPr txBox="1"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0"/>
          <p:cNvSpPr txBox="1"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4" name="Google Shape;14;p10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0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0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body" idx="1"/>
          </p:nvPr>
        </p:nvSpPr>
        <p:spPr>
          <a:xfrm rot="5400000">
            <a:off x="2940248" y="-942379"/>
            <a:ext cx="3263504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9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9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9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0"/>
          <p:cNvSpPr txBox="1">
            <a:spLocks noGrp="1"/>
          </p:cNvSpPr>
          <p:nvPr>
            <p:ph type="title"/>
          </p:nvPr>
        </p:nvSpPr>
        <p:spPr>
          <a:xfrm rot="5400000">
            <a:off x="5350073" y="1467446"/>
            <a:ext cx="4358879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0"/>
          <p:cNvSpPr txBox="1">
            <a:spLocks noGrp="1"/>
          </p:cNvSpPr>
          <p:nvPr>
            <p:ph type="body" idx="1"/>
          </p:nvPr>
        </p:nvSpPr>
        <p:spPr>
          <a:xfrm rot="5400000">
            <a:off x="1349573" y="-447079"/>
            <a:ext cx="4358879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0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0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0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1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1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2"/>
          <p:cNvSpPr txBox="1"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2"/>
          <p:cNvSpPr txBox="1"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12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2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2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3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13"/>
          <p:cNvSpPr txBox="1">
            <a:spLocks noGrp="1"/>
          </p:cNvSpPr>
          <p:nvPr>
            <p:ph type="body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1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4"/>
          <p:cNvSpPr txBox="1"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4"/>
          <p:cNvSpPr txBox="1"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39" name="Google Shape;39;p14"/>
          <p:cNvSpPr txBox="1">
            <a:spLocks noGrp="1"/>
          </p:cNvSpPr>
          <p:nvPr>
            <p:ph type="body" idx="2"/>
          </p:nvPr>
        </p:nvSpPr>
        <p:spPr>
          <a:xfrm>
            <a:off x="629842" y="1878806"/>
            <a:ext cx="3868340" cy="2763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4"/>
          <p:cNvSpPr txBox="1">
            <a:spLocks noGrp="1"/>
          </p:cNvSpPr>
          <p:nvPr>
            <p:ph type="body" idx="3"/>
          </p:nvPr>
        </p:nvSpPr>
        <p:spPr>
          <a:xfrm>
            <a:off x="4629150" y="1260872"/>
            <a:ext cx="3887391" cy="617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1" name="Google Shape;41;p14"/>
          <p:cNvSpPr txBox="1">
            <a:spLocks noGrp="1"/>
          </p:cNvSpPr>
          <p:nvPr>
            <p:ph type="body" idx="4"/>
          </p:nvPr>
        </p:nvSpPr>
        <p:spPr>
          <a:xfrm>
            <a:off x="4629150" y="1878806"/>
            <a:ext cx="3887391" cy="2763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4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4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4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5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5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5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5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6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6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6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7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7"/>
          <p:cNvSpPr txBox="1">
            <a:spLocks noGrp="1"/>
          </p:cNvSpPr>
          <p:nvPr>
            <p:ph type="body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57" name="Google Shape;57;p17"/>
          <p:cNvSpPr txBox="1">
            <a:spLocks noGrp="1"/>
          </p:cNvSpPr>
          <p:nvPr>
            <p:ph type="body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58" name="Google Shape;58;p17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7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7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8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8"/>
          <p:cNvSpPr>
            <a:spLocks noGrp="1"/>
          </p:cNvSpPr>
          <p:nvPr>
            <p:ph type="pic" idx="2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8"/>
          <p:cNvSpPr txBox="1">
            <a:spLocks noGrp="1"/>
          </p:cNvSpPr>
          <p:nvPr>
            <p:ph type="body" idx="1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5" name="Google Shape;65;p18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8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8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9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9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9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9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.csustan.edu/~mmartin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p6pj_6lnVyjHeuBoRd0H39IC0XaCGP7t/view?usp=sharin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cmu.edu/~pavlo/blog/2015/10/how-to-write-a-bad-statement-for-a-computer-science-phd-admissions-application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wb.edu/careers/gradschool/application-material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athwaystoscience.org/pdf/Applying_WritingEssaysAndPersonalStatements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taa.org/docs/default-source/diversity/gradschoolguide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amazon.com/s/ref=dp_byline_sr_book_1?ie=UTF8&amp;field-author=Robert+Peters&amp;text=Robert+Peters&amp;sort=relevancerank&amp;search-alias=books" TargetMode="External"/><Relationship Id="rId4" Type="http://schemas.openxmlformats.org/officeDocument/2006/relationships/hyperlink" Target="https://www.amazon.com/Getting-What-You-Came-Students/dp/0374524777/ref=sr_1_1?crid=G7369CQ068MI&amp;keywords=getting+what+you+came+for&amp;qid=1575419324&amp;sprefix=getting+what+you%2Caps%2C184&amp;sr=8-1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cmu.edu/~harchol/gradschooltalk.pd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hronicle.com/article/The-Gentle-Guide-for-Applying/239768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</a:pPr>
            <a:r>
              <a:rPr lang="en-US"/>
              <a:t>CSU Stanislaus</a:t>
            </a:r>
            <a:br>
              <a:rPr lang="en-US"/>
            </a:br>
            <a:r>
              <a:rPr lang="en-US"/>
              <a:t>LSAMP</a:t>
            </a:r>
            <a:endParaRPr/>
          </a:p>
        </p:txBody>
      </p:sp>
      <p:sp>
        <p:nvSpPr>
          <p:cNvPr id="85" name="Google Shape;85;p1"/>
          <p:cNvSpPr txBox="1"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December 9, 2021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Can be found at: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u="sng">
                <a:solidFill>
                  <a:schemeClr val="hlink"/>
                </a:solidFill>
                <a:hlinkClick r:id="rId3"/>
              </a:rPr>
              <a:t>https://www.cs.csustan.edu/~mmartin/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Announcements</a:t>
            </a:r>
            <a:endParaRPr/>
          </a:p>
        </p:txBody>
      </p:sp>
      <p:sp>
        <p:nvSpPr>
          <p:cNvPr id="91" name="Google Shape;91;p2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71450" lvl="0" indent="-1714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-US"/>
              <a:t>Textbook Reimbursement</a:t>
            </a:r>
            <a:endParaRPr/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-US"/>
              <a:t>Research Interns</a:t>
            </a:r>
            <a:endParaRPr/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-US"/>
              <a:t>GRE Reimbursement</a:t>
            </a:r>
            <a:endParaRPr/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-US"/>
              <a:t>Lots of Grad School Forums</a:t>
            </a:r>
            <a:endParaRPr/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-US"/>
              <a:t>Grad School and Internship and REU application season approaches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Personal Statement – some thoughts</a:t>
            </a:r>
            <a:endParaRPr/>
          </a:p>
        </p:txBody>
      </p:sp>
      <p:sp>
        <p:nvSpPr>
          <p:cNvPr id="97" name="Google Shape;97;p3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7500" lnSpcReduction="20000"/>
          </a:bodyPr>
          <a:lstStyle/>
          <a:p>
            <a:pPr marL="171450" lvl="0" indent="-14144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Introduce yourself professionally (avoid the child genius)</a:t>
            </a:r>
            <a:endParaRPr/>
          </a:p>
          <a:p>
            <a:pPr marL="171450" lvl="0" indent="-141446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What can you bring to them?</a:t>
            </a:r>
            <a:endParaRPr/>
          </a:p>
          <a:p>
            <a:pPr marL="514350" lvl="1" indent="-145732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Skills and knowledge</a:t>
            </a:r>
            <a:endParaRPr/>
          </a:p>
          <a:p>
            <a:pPr marL="514350" lvl="1" indent="-145732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Passion and desire to learn</a:t>
            </a:r>
            <a:endParaRPr/>
          </a:p>
          <a:p>
            <a:pPr marL="514350" lvl="1" indent="-145732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Hard work</a:t>
            </a:r>
            <a:endParaRPr/>
          </a:p>
          <a:p>
            <a:pPr marL="171450" lvl="0" indent="-141446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What can they do for you?</a:t>
            </a:r>
            <a:endParaRPr/>
          </a:p>
          <a:p>
            <a:pPr marL="514350" lvl="1" indent="-145732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More you toward your career goals</a:t>
            </a:r>
            <a:endParaRPr/>
          </a:p>
          <a:p>
            <a:pPr marL="514350" lvl="1" indent="-145732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Provide opportunities to gain skills and knowledge</a:t>
            </a:r>
            <a:endParaRPr/>
          </a:p>
          <a:p>
            <a:pPr marL="514350" lvl="1" indent="-145732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Teach you how to do research</a:t>
            </a:r>
            <a:endParaRPr/>
          </a:p>
          <a:p>
            <a:pPr marL="171450" lvl="0" indent="-141446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Why are you a good fit?</a:t>
            </a:r>
            <a:endParaRPr/>
          </a:p>
          <a:p>
            <a:pPr marL="171450" lvl="0" indent="-126682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ct val="85714"/>
              <a:buChar char="•"/>
            </a:pPr>
            <a:r>
              <a:rPr lang="en-US"/>
              <a:t>Stanford Competitive Personal Statements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rPr lang="en-US" u="sng">
                <a:solidFill>
                  <a:schemeClr val="hlink"/>
                </a:solidFill>
                <a:hlinkClick r:id="rId3"/>
              </a:rPr>
              <a:t>https://drive.google.com/file/d/1p6pj_6lnVyjHeuBoRd0H39IC0XaCGP7t/view?usp=sharing</a:t>
            </a:r>
            <a:endParaRPr/>
          </a:p>
          <a:p>
            <a:pPr marL="17145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Today</a:t>
            </a:r>
            <a:endParaRPr/>
          </a:p>
        </p:txBody>
      </p:sp>
      <p:sp>
        <p:nvSpPr>
          <p:cNvPr id="103" name="Google Shape;103;p4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7500" lnSpcReduction="20000"/>
          </a:bodyPr>
          <a:lstStyle/>
          <a:p>
            <a:pPr marL="171450" lvl="0" indent="-151479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Sign in!</a:t>
            </a:r>
            <a:endParaRPr/>
          </a:p>
          <a:p>
            <a:pPr marL="171450" lvl="0" indent="-151479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We will put you in breakout rooms to evaluate personal statements</a:t>
            </a:r>
            <a:endParaRPr/>
          </a:p>
          <a:p>
            <a:pPr marL="171450" lvl="0" indent="-151479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Given:</a:t>
            </a:r>
            <a:endParaRPr/>
          </a:p>
          <a:p>
            <a:pPr marL="514350" lvl="1" indent="-15430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Two Personal Statements from Stan State LSAMP Students now in grad school</a:t>
            </a:r>
            <a:endParaRPr/>
          </a:p>
          <a:p>
            <a:pPr marL="514350" lvl="1" indent="-15430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Evaluation Slide Deck</a:t>
            </a:r>
            <a:endParaRPr/>
          </a:p>
          <a:p>
            <a:pPr marL="171450" lvl="0" indent="-151479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Timing:</a:t>
            </a:r>
            <a:endParaRPr/>
          </a:p>
          <a:p>
            <a:pPr marL="514350" lvl="1" indent="-15430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5 Minutes to introduce yourselves and get organized (recorder, reporter, participation checker, timer)</a:t>
            </a:r>
            <a:endParaRPr/>
          </a:p>
          <a:p>
            <a:pPr marL="514350" lvl="1" indent="-15430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5 Minutes to read first statement – take turns out loud</a:t>
            </a:r>
            <a:endParaRPr/>
          </a:p>
          <a:p>
            <a:pPr marL="514350" lvl="1" indent="-15430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10 Minutes to write to discuss and fill out evaluation</a:t>
            </a:r>
            <a:endParaRPr/>
          </a:p>
          <a:p>
            <a:pPr marL="514350" lvl="1" indent="-15430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5 Minutes to read second statement – take turns out loud</a:t>
            </a:r>
            <a:endParaRPr/>
          </a:p>
          <a:p>
            <a:pPr marL="514350" lvl="1" indent="-15430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10 Minutes to write to discuss and fill out evaluation </a:t>
            </a:r>
            <a:endParaRPr/>
          </a:p>
          <a:p>
            <a:pPr marL="514350" lvl="1" indent="-15430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Come back and report out</a:t>
            </a:r>
            <a:endParaRPr/>
          </a:p>
          <a:p>
            <a:pPr marL="514350" lvl="1" indent="-65722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/>
          </a:p>
          <a:p>
            <a:pPr marL="342900" lvl="1" indent="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Some links to look at later</a:t>
            </a:r>
            <a:endParaRPr/>
          </a:p>
        </p:txBody>
      </p:sp>
      <p:sp>
        <p:nvSpPr>
          <p:cNvPr id="109" name="Google Shape;109;p5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71450" lvl="0" indent="-1714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Bad Statement of Purpose</a:t>
            </a:r>
            <a:endParaRPr sz="2400" u="sng">
              <a:solidFill>
                <a:schemeClr val="hlink"/>
              </a:solidFill>
              <a:hlinkClick r:id="rId3"/>
            </a:endParaRPr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 u="sng">
                <a:solidFill>
                  <a:schemeClr val="hlink"/>
                </a:solidFill>
                <a:hlinkClick r:id="rId3"/>
              </a:rPr>
              <a:t>http://www.cs.cmu.edu/~pavlo/blog/2015/10/how-to-write-a-bad-statement-for-a-computer-science-phd-admissions-application.html</a:t>
            </a:r>
            <a:endParaRPr sz="2400"/>
          </a:p>
          <a:p>
            <a:pPr marL="514350" lvl="1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Computer Science professor at CMU on some of the mistakes he has seen students make</a:t>
            </a:r>
            <a:endParaRPr/>
          </a:p>
          <a:p>
            <a:pPr marL="171450" lvl="0" indent="-381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6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Advice on Writing</a:t>
            </a:r>
            <a:endParaRPr/>
          </a:p>
        </p:txBody>
      </p:sp>
      <p:sp>
        <p:nvSpPr>
          <p:cNvPr id="115" name="Google Shape;115;p6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71450" lvl="0" indent="-1714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 u="sng">
                <a:solidFill>
                  <a:schemeClr val="hlink"/>
                </a:solidFill>
                <a:hlinkClick r:id="rId3"/>
              </a:rPr>
              <a:t>https://www.uwb.edu/careers/gradschool/application-materials</a:t>
            </a:r>
            <a:endParaRPr sz="2400"/>
          </a:p>
          <a:p>
            <a:pPr marL="171450" lvl="0" indent="-190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 u="sng">
              <a:solidFill>
                <a:schemeClr val="hlink"/>
              </a:solidFill>
              <a:hlinkClick r:id="rId4"/>
            </a:endParaRPr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 u="sng">
                <a:solidFill>
                  <a:schemeClr val="hlink"/>
                </a:solidFill>
                <a:hlinkClick r:id="rId4"/>
              </a:rPr>
              <a:t>http://www.pathwaystoscience.org/pdf/Applying_WritingEssaysAndPersonalStatements.pdf</a:t>
            </a:r>
            <a:endParaRPr sz="2400"/>
          </a:p>
          <a:p>
            <a:pPr marL="171450" lvl="0" indent="-381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7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Resources</a:t>
            </a:r>
            <a:endParaRPr/>
          </a:p>
        </p:txBody>
      </p:sp>
      <p:sp>
        <p:nvSpPr>
          <p:cNvPr id="121" name="Google Shape;121;p7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171450" lvl="0" indent="-1714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 u="sng">
                <a:solidFill>
                  <a:schemeClr val="hlink"/>
                </a:solidFill>
                <a:hlinkClick r:id="rId3"/>
              </a:rPr>
              <a:t>http://www.btaa.org/docs/default-source/diversity/gradschoolguide.pdf</a:t>
            </a:r>
            <a:endParaRPr sz="2400"/>
          </a:p>
          <a:p>
            <a:pPr marL="514350" lvl="1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Guidebook on graduate school and how to prepare for it</a:t>
            </a:r>
            <a:endParaRPr/>
          </a:p>
          <a:p>
            <a:pPr marL="171450" lvl="0" indent="-190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/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-US" u="sng">
                <a:solidFill>
                  <a:schemeClr val="hlink"/>
                </a:solidFill>
                <a:hlinkClick r:id="rId4"/>
              </a:rPr>
              <a:t>https://www.amazon.com/Getting-What-You-Came-Students/dp/0374524777/ref=sr_1_1?crid=G7369CQ068MI&amp;keywords=getting+what+you+came+for&amp;qid=1575419324&amp;sprefix=getting+what+you%2Caps%2C184&amp;sr=8-1</a:t>
            </a:r>
            <a:endParaRPr/>
          </a:p>
          <a:p>
            <a:pPr marL="514350" lvl="1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b="1"/>
              <a:t>Getting What You Came For: The Smart Student's Guide to Earning an M.A. or a Ph.D. Paperback – April 11, 1997 </a:t>
            </a:r>
            <a:r>
              <a:rPr lang="en-US"/>
              <a:t>by </a:t>
            </a:r>
            <a:r>
              <a:rPr lang="en-US" u="sng">
                <a:solidFill>
                  <a:schemeClr val="hlink"/>
                </a:solidFill>
                <a:hlinkClick r:id="rId5"/>
              </a:rPr>
              <a:t>Robert Peters</a:t>
            </a:r>
            <a:r>
              <a:rPr lang="en-US"/>
              <a:t> </a:t>
            </a:r>
            <a:endParaRPr/>
          </a:p>
          <a:p>
            <a:pPr marL="514350" lvl="1" indent="-571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8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Graduate School Applications</a:t>
            </a:r>
            <a:endParaRPr/>
          </a:p>
        </p:txBody>
      </p:sp>
      <p:sp>
        <p:nvSpPr>
          <p:cNvPr id="127" name="Google Shape;127;p8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71450" lvl="0" indent="-1714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 u="sng">
                <a:solidFill>
                  <a:schemeClr val="hlink"/>
                </a:solidFill>
                <a:hlinkClick r:id="rId3"/>
              </a:rPr>
              <a:t>http://www.cs.cmu.edu/~harchol/gradschooltalk.pdf</a:t>
            </a:r>
            <a:endParaRPr sz="2400"/>
          </a:p>
          <a:p>
            <a:pPr marL="514350" lvl="1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CMU CS Professor on whether you might want to get a PhD and how to apply</a:t>
            </a:r>
            <a:endParaRPr/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-US" u="sng">
                <a:solidFill>
                  <a:schemeClr val="hlink"/>
                </a:solidFill>
                <a:hlinkClick r:id="rId4"/>
              </a:rPr>
              <a:t>https://www.chronicle.com/article/The-Gentle-Guide-for-Applying/239768</a:t>
            </a:r>
            <a:endParaRPr/>
          </a:p>
          <a:p>
            <a:pPr marL="514350" lvl="1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Chronicle of Higher Education – The Gentle Guide for  Applying to Graduate Schools – Might be some issues with this link</a:t>
            </a:r>
            <a:endParaRPr/>
          </a:p>
          <a:p>
            <a:pPr marL="171450" lvl="0" indent="-381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0585debbba_0_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Topic for Next Semester - Put your top 2 in chat</a:t>
            </a:r>
            <a:endParaRPr/>
          </a:p>
        </p:txBody>
      </p:sp>
      <p:sp>
        <p:nvSpPr>
          <p:cNvPr id="133" name="Google Shape;133;g10585debbba_0_1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fontScale="55000" lnSpcReduction="20000"/>
          </a:bodyPr>
          <a:lstStyle/>
          <a:p>
            <a:pPr marL="0" lvl="0" indent="0" algn="l" rtl="0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52380"/>
              <a:buFont typeface="Arial"/>
              <a:buNone/>
            </a:pPr>
            <a:r>
              <a:rPr lang="en-US"/>
              <a:t>CV / resume workshop</a:t>
            </a:r>
            <a:endParaRPr/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52380"/>
              <a:buFont typeface="Arial"/>
              <a:buNone/>
            </a:pPr>
            <a:r>
              <a:rPr lang="en-US"/>
              <a:t>Ethics in the Lab</a:t>
            </a:r>
            <a:endParaRPr/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52380"/>
              <a:buFont typeface="Arial"/>
              <a:buNone/>
            </a:pPr>
            <a:r>
              <a:rPr lang="en-US"/>
              <a:t>How to ask a good question</a:t>
            </a:r>
            <a:endParaRPr/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52380"/>
              <a:buFont typeface="Arial"/>
              <a:buNone/>
            </a:pPr>
            <a:r>
              <a:rPr lang="en-US"/>
              <a:t>Poster advice</a:t>
            </a:r>
            <a:endParaRPr/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52380"/>
              <a:buFont typeface="Arial"/>
              <a:buNone/>
            </a:pPr>
            <a:r>
              <a:rPr lang="en-US"/>
              <a:t>How to prepare for the GRE</a:t>
            </a:r>
            <a:endParaRPr/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52380"/>
              <a:buFont typeface="Arial"/>
              <a:buNone/>
            </a:pPr>
            <a:r>
              <a:rPr lang="en-US"/>
              <a:t>Advice on Grad School from a panel former LSAMP students now in grad school</a:t>
            </a:r>
            <a:endParaRPr/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52380"/>
              <a:buFont typeface="Arial"/>
              <a:buNone/>
            </a:pPr>
            <a:r>
              <a:rPr lang="en-US"/>
              <a:t>How to read science and technical papers</a:t>
            </a:r>
            <a:endParaRPr/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52380"/>
              <a:buFont typeface="Arial"/>
              <a:buNone/>
            </a:pPr>
            <a:r>
              <a:rPr lang="en-US"/>
              <a:t>How to write a literature review</a:t>
            </a:r>
            <a:endParaRPr/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52380"/>
              <a:buFont typeface="Arial"/>
              <a:buNone/>
            </a:pPr>
            <a:r>
              <a:rPr lang="en-US"/>
              <a:t>Speaking and presentation skills</a:t>
            </a:r>
            <a:endParaRPr/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52380"/>
              <a:buFont typeface="Arial"/>
              <a:buNone/>
            </a:pPr>
            <a:r>
              <a:rPr lang="en-US"/>
              <a:t>Brainstorming</a:t>
            </a:r>
            <a:endParaRPr/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52380"/>
              <a:buFont typeface="Arial"/>
              <a:buNone/>
            </a:pPr>
            <a:r>
              <a:rPr lang="en-US"/>
              <a:t>Financing your education</a:t>
            </a:r>
            <a:endParaRPr/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52380"/>
              <a:buFont typeface="Arial"/>
              <a:buNone/>
            </a:pPr>
            <a:r>
              <a:rPr lang="en-US"/>
              <a:t>Mentor / Mentee how to get the most out of it</a:t>
            </a:r>
            <a:endParaRPr/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Making the most of your internship or REU</a:t>
            </a:r>
            <a:endParaRPr/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Other????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581</Words>
  <Application>Microsoft Macintosh PowerPoint</Application>
  <PresentationFormat>On-screen Show (16:9)</PresentationFormat>
  <Paragraphs>70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CSU Stanislaus LSAMP</vt:lpstr>
      <vt:lpstr>Announcements</vt:lpstr>
      <vt:lpstr>Personal Statement – some thoughts</vt:lpstr>
      <vt:lpstr>Today</vt:lpstr>
      <vt:lpstr>Some links to look at later</vt:lpstr>
      <vt:lpstr>Advice on Writing</vt:lpstr>
      <vt:lpstr>Resources</vt:lpstr>
      <vt:lpstr>Graduate School Applications</vt:lpstr>
      <vt:lpstr>Topic for Next Semester - Put your top 2 in chat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CSU Stanislaus LSAMP</dc:title>
  <dc:creator>Microsoft Office User</dc:creator>
  <cp:lastModifiedBy>Melanie Martin</cp:lastModifiedBy>
  <cp:revision>1</cp:revision>
  <dcterms:created xsi:type="dcterms:W3CDTF">2016-11-27T22:47:05Z</dcterms:created>
  <dcterms:modified xsi:type="dcterms:W3CDTF">2021-12-10T02:20:54Z</dcterms:modified>
</cp:coreProperties>
</file>