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73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308" r:id="rId14"/>
    <p:sldId id="279" r:id="rId15"/>
    <p:sldId id="283" r:id="rId16"/>
    <p:sldId id="267" r:id="rId17"/>
    <p:sldId id="284" r:id="rId18"/>
    <p:sldId id="307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0" r:id="rId34"/>
    <p:sldId id="302" r:id="rId35"/>
    <p:sldId id="303" r:id="rId36"/>
    <p:sldId id="304" r:id="rId37"/>
    <p:sldId id="301" r:id="rId38"/>
    <p:sldId id="306" r:id="rId39"/>
    <p:sldId id="329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5B26F-E9B4-F44E-B0C6-AE2EBE05A865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33C1B-DDD4-A24F-8C0B-1F661596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8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52E11-4A05-D946-8124-F7304C478F7F}" type="datetimeFigureOut">
              <a:rPr lang="en-US" smtClean="0"/>
              <a:t>10/1/13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2F7E7-0117-EE45-9F50-A9237AC70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3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91E9D-771E-4E44-80B6-BBF87A65DBE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863BB-E236-2C43-AC4D-8E73C741B7A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A19C15-F42A-1941-B4D6-3C8E16BEB6C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0536E1-97AC-454E-9502-3F204DE401B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A6834-42AD-1C47-982B-461288293402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C1A8F-D306-7F45-B375-B571E7B9F21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62F365-391F-A14C-942E-12E795B14E8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67709-E9DD-F440-8CAF-75EC9EB43B37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3712D-A968-5C48-90E1-0DAC17F81DF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DBCA8-9A8D-A448-B1C5-612F007EFC7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57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0AF00-0663-6E49-9E5B-37B5CCC7C48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E4AC51-42B3-A147-848F-A8F355C9608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73534-960D-8A48-9742-E7FDC4C78FA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06C01-196C-2849-AC26-720F8C1A63B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6C134-8A03-5A42-9704-CD6CD38F97D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DBF46F-32BF-CA40-B4E4-950DEC17FB7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E4187-CAE7-4E42-846C-8DBEEC5FC4B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5E5A0-6588-184D-B961-D917E39E213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5EADA7-8775-524F-BC4B-8A44B8BC631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E31C18-AB7D-BB49-8172-9836C1BE697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102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9BCDEF-3851-6F47-85EB-B6AC9A1C3E3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10/1/13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10/1/13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olframalpha.com" TargetMode="External"/><Relationship Id="rId3" Type="http://schemas.openxmlformats.org/officeDocument/2006/relationships/hyperlink" Target="http://www.khanacademy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ikato.ac.nz/ml/weka/" TargetMode="External"/><Relationship Id="rId4" Type="http://schemas.openxmlformats.org/officeDocument/2006/relationships/hyperlink" Target="http://nltk.org/index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-project.or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rforsasandspssuser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rseek.org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Python_(programming_language)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cheminf.com/content/3/1/37" TargetMode="External"/><Relationship Id="rId3" Type="http://schemas.openxmlformats.org/officeDocument/2006/relationships/hyperlink" Target="http://stackoverflow.com/questions/3195630/programming-in-chemistry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grammingforbiologists.org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decademy.com/tracks/python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ustan.edu/math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sustan.edu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dl.cfm" TargetMode="External"/><Relationship Id="rId4" Type="http://schemas.openxmlformats.org/officeDocument/2006/relationships/hyperlink" Target="http://ieeexplore.ieee.org/Xplore/home.jsp" TargetMode="External"/><Relationship Id="rId5" Type="http://schemas.openxmlformats.org/officeDocument/2006/relationships/hyperlink" Target="http://www.library.csustan.edu/ebooks.html" TargetMode="External"/><Relationship Id="rId6" Type="http://schemas.openxmlformats.org/officeDocument/2006/relationships/hyperlink" Target="http://proquest.safaribooksonline.com/" TargetMode="External"/><Relationship Id="rId7" Type="http://schemas.openxmlformats.org/officeDocument/2006/relationships/hyperlink" Target="http://citeseer.ist.psu.edu/inde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brary.csustan.edu/databases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s.org/mathscinet/" TargetMode="External"/><Relationship Id="rId3" Type="http://schemas.openxmlformats.org/officeDocument/2006/relationships/hyperlink" Target="http://xerxes.calstate.edu/stanislaus/databases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wlnet.rice.edu/~cainproj/courses/HowToReadSciArticle.pdf" TargetMode="External"/><Relationship Id="rId4" Type="http://schemas.openxmlformats.org/officeDocument/2006/relationships/hyperlink" Target="http://web.stonehill.edu/compsci/history_math/math-read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columbia.edu/~hgs/netbib/efficientReading.pdf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thcs.slu.edu/undergrad-math/success-in-mathematics" TargetMode="External"/><Relationship Id="rId4" Type="http://schemas.openxmlformats.org/officeDocument/2006/relationships/hyperlink" Target="http://www.cs.csustan.edu/~mmartin/pubs/calc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sc.nmsu.edu/services/walk-incenter-resour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CVMSA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270000"/>
          </a:xfrm>
        </p:spPr>
        <p:txBody>
          <a:bodyPr>
            <a:normAutofit/>
          </a:bodyPr>
          <a:lstStyle/>
          <a:p>
            <a:r>
              <a:rPr lang="en-US" dirty="0" smtClean="0"/>
              <a:t>Week 3</a:t>
            </a:r>
          </a:p>
          <a:p>
            <a:r>
              <a:rPr lang="en-US" dirty="0" smtClean="0"/>
              <a:t>Dr. Melanie Martin</a:t>
            </a:r>
          </a:p>
          <a:p>
            <a:r>
              <a:rPr lang="en-US" dirty="0" smtClean="0"/>
              <a:t>October 1,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7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stories</a:t>
            </a:r>
          </a:p>
          <a:p>
            <a:pPr lvl="1"/>
            <a:r>
              <a:rPr lang="en-US" dirty="0" smtClean="0"/>
              <a:t>Humans are good at remembering stories</a:t>
            </a:r>
          </a:p>
          <a:p>
            <a:pPr lvl="1"/>
            <a:r>
              <a:rPr lang="en-US" dirty="0" smtClean="0"/>
              <a:t>Drama and motivation</a:t>
            </a:r>
          </a:p>
          <a:p>
            <a:pPr lvl="1"/>
            <a:r>
              <a:rPr lang="en-US" dirty="0" smtClean="0"/>
              <a:t>Pretend you care</a:t>
            </a:r>
          </a:p>
          <a:p>
            <a:pPr lvl="1"/>
            <a:r>
              <a:rPr lang="en-US" dirty="0" smtClean="0"/>
              <a:t>Example: standard deviation</a:t>
            </a:r>
          </a:p>
          <a:p>
            <a:r>
              <a:rPr lang="en-US" dirty="0" smtClean="0"/>
              <a:t>Make friends with your problems</a:t>
            </a:r>
          </a:p>
          <a:p>
            <a:pPr lvl="1"/>
            <a:r>
              <a:rPr lang="en-US" dirty="0" smtClean="0"/>
              <a:t>You should be able to recognize them</a:t>
            </a:r>
          </a:p>
          <a:p>
            <a:pPr lvl="1"/>
            <a:r>
              <a:rPr lang="en-US" dirty="0" smtClean="0"/>
              <a:t>Greet them enthusiastically</a:t>
            </a:r>
          </a:p>
          <a:p>
            <a:pPr lvl="1"/>
            <a:r>
              <a:rPr lang="en-US" dirty="0" smtClean="0"/>
              <a:t>Don’t look down or cross the street to avoid them</a:t>
            </a:r>
          </a:p>
          <a:p>
            <a:pPr lvl="1"/>
            <a:r>
              <a:rPr lang="en-US" dirty="0" smtClean="0"/>
              <a:t>Repetition breeds familiarity</a:t>
            </a:r>
          </a:p>
          <a:p>
            <a:pPr lvl="1"/>
            <a:r>
              <a:rPr lang="en-US" dirty="0" smtClean="0"/>
              <a:t>Spend time with them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0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help on course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 in class</a:t>
            </a:r>
          </a:p>
          <a:p>
            <a:r>
              <a:rPr lang="en-US" dirty="0" smtClean="0"/>
              <a:t>Go to office hours</a:t>
            </a:r>
          </a:p>
          <a:p>
            <a:r>
              <a:rPr lang="en-US" dirty="0" smtClean="0"/>
              <a:t>Ask fellow students </a:t>
            </a:r>
          </a:p>
          <a:p>
            <a:r>
              <a:rPr lang="en-US" dirty="0" smtClean="0"/>
              <a:t>Form a study group</a:t>
            </a:r>
          </a:p>
          <a:p>
            <a:r>
              <a:rPr lang="en-US" dirty="0" smtClean="0"/>
              <a:t>The Commons (N 124)</a:t>
            </a:r>
          </a:p>
          <a:p>
            <a:r>
              <a:rPr lang="en-US" dirty="0" smtClean="0"/>
              <a:t>Tutoring Center (Library)</a:t>
            </a:r>
          </a:p>
          <a:p>
            <a:r>
              <a:rPr lang="en-US" dirty="0" smtClean="0"/>
              <a:t>LSAMP Workshops (Math and Chemistry)</a:t>
            </a:r>
          </a:p>
          <a:p>
            <a:r>
              <a:rPr lang="en-US" dirty="0" smtClean="0"/>
              <a:t>Clubs (Math, Chemistry, Biology, Physics…)</a:t>
            </a:r>
          </a:p>
          <a:p>
            <a:r>
              <a:rPr lang="en-US" dirty="0" smtClean="0"/>
              <a:t>Online</a:t>
            </a:r>
          </a:p>
          <a:p>
            <a:pPr lvl="1"/>
            <a:r>
              <a:rPr lang="en-US" dirty="0"/>
              <a:t>Wolfram Alpha 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www.wolframalpha.com</a:t>
            </a:r>
            <a:endParaRPr lang="en-US" dirty="0" smtClean="0"/>
          </a:p>
          <a:p>
            <a:pPr lvl="1"/>
            <a:r>
              <a:rPr lang="en-US" dirty="0"/>
              <a:t>Khan Academy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www.khanacademy.org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8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in doubt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back to the definitions</a:t>
            </a:r>
            <a:endParaRPr lang="en-US" dirty="0"/>
          </a:p>
          <a:p>
            <a:r>
              <a:rPr lang="en-US" dirty="0" smtClean="0"/>
              <a:t>Work on a simple example to see how it works</a:t>
            </a:r>
          </a:p>
          <a:p>
            <a:r>
              <a:rPr lang="en-US" dirty="0" smtClean="0"/>
              <a:t>Walk through it carefully</a:t>
            </a:r>
          </a:p>
          <a:p>
            <a:r>
              <a:rPr lang="en-US" dirty="0" smtClean="0"/>
              <a:t>Poke around the edges</a:t>
            </a:r>
          </a:p>
          <a:p>
            <a:r>
              <a:rPr lang="en-US" dirty="0" smtClean="0"/>
              <a:t>Write a program to simulate it</a:t>
            </a:r>
          </a:p>
          <a:p>
            <a:r>
              <a:rPr lang="en-US" dirty="0" smtClean="0"/>
              <a:t>Look in your tool box</a:t>
            </a:r>
          </a:p>
          <a:p>
            <a:r>
              <a:rPr lang="en-US" dirty="0" smtClean="0"/>
              <a:t>Play with it</a:t>
            </a:r>
          </a:p>
          <a:p>
            <a:r>
              <a:rPr lang="en-US" dirty="0" smtClean="0"/>
              <a:t>Have fun </a:t>
            </a:r>
          </a:p>
          <a:p>
            <a:r>
              <a:rPr lang="en-US" dirty="0" smtClean="0"/>
              <a:t>Engage your curiosity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</a:p>
          <a:p>
            <a:r>
              <a:rPr lang="en-US" dirty="0" smtClean="0"/>
              <a:t>Some useful tools</a:t>
            </a:r>
          </a:p>
          <a:p>
            <a:r>
              <a:rPr lang="en-US" dirty="0" smtClean="0"/>
              <a:t>Why R?</a:t>
            </a:r>
          </a:p>
          <a:p>
            <a:r>
              <a:rPr lang="en-US" dirty="0" smtClean="0"/>
              <a:t>Programming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6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Spreadsheets are very useful</a:t>
            </a:r>
          </a:p>
          <a:p>
            <a:r>
              <a:rPr lang="en-US" dirty="0" smtClean="0"/>
              <a:t>Learn how to use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6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Tools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SPSS</a:t>
            </a:r>
          </a:p>
          <a:p>
            <a:pPr lvl="1"/>
            <a:r>
              <a:rPr lang="en-US" dirty="0" smtClean="0"/>
              <a:t>Statistical package</a:t>
            </a:r>
          </a:p>
          <a:p>
            <a:pPr lvl="1"/>
            <a:r>
              <a:rPr lang="en-US" dirty="0" smtClean="0"/>
              <a:t>OIT Labs</a:t>
            </a:r>
          </a:p>
          <a:p>
            <a:r>
              <a:rPr lang="en-US" dirty="0" err="1" smtClean="0"/>
              <a:t>Mathematica</a:t>
            </a:r>
            <a:endParaRPr lang="en-US" dirty="0" smtClean="0"/>
          </a:p>
          <a:p>
            <a:pPr lvl="1"/>
            <a:r>
              <a:rPr lang="en-US" dirty="0" smtClean="0"/>
              <a:t>Calculus lab</a:t>
            </a:r>
          </a:p>
          <a:p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Coming soon</a:t>
            </a:r>
          </a:p>
          <a:p>
            <a:pPr lvl="1"/>
            <a:r>
              <a:rPr lang="en-US" dirty="0" smtClean="0"/>
              <a:t>Some licenses in CS lab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</a:t>
            </a:r>
          </a:p>
          <a:p>
            <a:pPr lvl="1"/>
            <a:r>
              <a:rPr lang="en-US" dirty="0" smtClean="0"/>
              <a:t>Statistical Computing Project</a:t>
            </a:r>
          </a:p>
          <a:p>
            <a:pPr lvl="1"/>
            <a:r>
              <a:rPr lang="en-US" dirty="0">
                <a:hlinkClick r:id="rId2"/>
              </a:rPr>
              <a:t>http://www.r-</a:t>
            </a:r>
            <a:r>
              <a:rPr lang="en-US" dirty="0" smtClean="0">
                <a:hlinkClick r:id="rId2"/>
              </a:rPr>
              <a:t>project.org</a:t>
            </a:r>
            <a:endParaRPr lang="en-US" dirty="0" smtClean="0"/>
          </a:p>
          <a:p>
            <a:r>
              <a:rPr lang="en-US" dirty="0" smtClean="0"/>
              <a:t>WEKA</a:t>
            </a:r>
          </a:p>
          <a:p>
            <a:pPr lvl="1"/>
            <a:r>
              <a:rPr lang="en-US" dirty="0" smtClean="0"/>
              <a:t>Data mining and machine learning</a:t>
            </a:r>
          </a:p>
          <a:p>
            <a:pPr lvl="1"/>
            <a:r>
              <a:rPr lang="en-US" dirty="0">
                <a:hlinkClick r:id="rId3"/>
              </a:rPr>
              <a:t>http://www.cs.waikato.ac.nz/ml/weka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NLTK</a:t>
            </a:r>
          </a:p>
          <a:p>
            <a:pPr lvl="1"/>
            <a:r>
              <a:rPr lang="en-US" dirty="0" smtClean="0"/>
              <a:t>Natural Language Toolkit</a:t>
            </a:r>
          </a:p>
          <a:p>
            <a:pPr lvl="1"/>
            <a:r>
              <a:rPr lang="en-US" dirty="0">
                <a:hlinkClick r:id="rId4"/>
              </a:rPr>
              <a:t>http://nltk.org/</a:t>
            </a:r>
            <a:r>
              <a:rPr lang="en-US" dirty="0" smtClean="0">
                <a:hlinkClick r:id="rId4"/>
              </a:rPr>
              <a:t>index.html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785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6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576263"/>
            <a:ext cx="7772400" cy="2733675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z="4000" b="1" dirty="0" smtClean="0">
                <a:latin typeface="Comic Sans MS" charset="0"/>
                <a:cs typeface="Comic Sans MS" charset="0"/>
                <a:sym typeface="Comic Sans MS" charset="0"/>
              </a:rPr>
              <a:t>Why R?</a:t>
            </a:r>
            <a:r>
              <a:rPr lang="en-US" sz="4000" b="1" dirty="0" smtClean="0">
                <a:latin typeface="Comic Sans MS" charset="0"/>
                <a:ea typeface="ヒラギノ角ゴ Pro W6" charset="0"/>
                <a:cs typeface="ヒラギノ角ゴ Pro W6" charset="0"/>
                <a:sym typeface="Comic Sans MS" charset="0"/>
              </a:rPr>
              <a:t>	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3213" y="3309938"/>
            <a:ext cx="7735140" cy="3167062"/>
          </a:xfrm>
        </p:spPr>
        <p:txBody>
          <a:bodyPr rIns="81279"/>
          <a:lstStyle/>
          <a:p>
            <a:pPr marL="39688" indent="0" algn="ctr" eaLnBrk="1" hangingPunct="1">
              <a:buFont typeface="Lucida Grande" charset="0"/>
              <a:buNone/>
              <a:defRPr/>
            </a:pPr>
            <a:r>
              <a:rPr lang="en-US" sz="2000" b="1" dirty="0" smtClean="0">
                <a:latin typeface="Comic Sans MS" charset="0"/>
                <a:cs typeface="Comic Sans MS" charset="0"/>
                <a:sym typeface="Comic Sans MS" charset="0"/>
              </a:rPr>
              <a:t>Based </a:t>
            </a:r>
            <a:r>
              <a:rPr lang="en-US" sz="2000" b="1" dirty="0" smtClean="0">
                <a:latin typeface="Comic Sans MS" charset="0"/>
                <a:cs typeface="Comic Sans MS" charset="0"/>
                <a:sym typeface="Comic Sans MS" charset="0"/>
              </a:rPr>
              <a:t>on slides by Matthew Keller who cribbed some material from:</a:t>
            </a:r>
            <a:r>
              <a:rPr lang="en-US" sz="2000" b="1" dirty="0">
                <a:latin typeface="Comic Sans MS" charset="0"/>
                <a:ea typeface="ヒラギノ角ゴ Pro W6" charset="0"/>
                <a:cs typeface="ヒラギノ角ゴ Pro W6" charset="0"/>
                <a:sym typeface="Comic Sans MS" charset="0"/>
              </a:rPr>
              <a:t> </a:t>
            </a:r>
            <a:r>
              <a:rPr lang="en-US" sz="2000" b="1" dirty="0" smtClean="0">
                <a:latin typeface="Comic Sans MS" charset="0"/>
                <a:cs typeface="Comic Sans MS" charset="0"/>
                <a:sym typeface="Comic Sans MS" charset="0"/>
              </a:rPr>
              <a:t>UCLA Academic Technology Services Technical Report Series (by Patrick Burns) and presentations (found online) by </a:t>
            </a:r>
            <a:r>
              <a:rPr lang="en-US" sz="2000" b="1" dirty="0" err="1" smtClean="0">
                <a:latin typeface="Comic Sans MS" charset="0"/>
                <a:cs typeface="Comic Sans MS" charset="0"/>
                <a:sym typeface="Comic Sans MS" charset="0"/>
              </a:rPr>
              <a:t>Bioconductor</a:t>
            </a:r>
            <a:r>
              <a:rPr lang="en-US" sz="2000" b="1" dirty="0" smtClean="0">
                <a:latin typeface="Comic Sans MS" charset="0"/>
                <a:cs typeface="Comic Sans MS" charset="0"/>
                <a:sym typeface="Comic Sans MS" charset="0"/>
              </a:rPr>
              <a:t>, Wolfgang Huber and Hung Chen, &amp; various Harry Potter websites</a:t>
            </a:r>
            <a:endParaRPr lang="en-US" sz="2000" b="1" dirty="0" smtClean="0">
              <a:latin typeface="Comic Sans MS" charset="0"/>
              <a:ea typeface="ヒラギノ角ゴ Pro W6" charset="0"/>
              <a:cs typeface="ヒラギノ角ゴ Pro W6" charset="0"/>
              <a:sym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4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4460875" y="152400"/>
            <a:ext cx="3995831" cy="6654800"/>
            <a:chOff x="0" y="0"/>
            <a:chExt cx="2676" cy="4192"/>
          </a:xfrm>
        </p:grpSpPr>
        <p:pic>
          <p:nvPicPr>
            <p:cNvPr id="16387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70" cy="4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Rectangle 3"/>
            <p:cNvSpPr>
              <a:spLocks/>
            </p:cNvSpPr>
            <p:nvPr/>
          </p:nvSpPr>
          <p:spPr bwMode="auto">
            <a:xfrm>
              <a:off x="3" y="27"/>
              <a:ext cx="2649" cy="1399"/>
            </a:xfrm>
            <a:prstGeom prst="rect">
              <a:avLst/>
            </a:prstGeom>
            <a:solidFill>
              <a:srgbClr val="BF2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Rectangle 4"/>
            <p:cNvSpPr>
              <a:spLocks/>
            </p:cNvSpPr>
            <p:nvPr/>
          </p:nvSpPr>
          <p:spPr bwMode="auto">
            <a:xfrm>
              <a:off x="20" y="200"/>
              <a:ext cx="265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spcBef>
                  <a:spcPts val="2250"/>
                </a:spcBef>
              </a:pPr>
              <a:r>
                <a:rPr lang="en-US" sz="4000" b="0">
                  <a:solidFill>
                    <a:srgbClr val="F3D715"/>
                  </a:solidFill>
                  <a:ea typeface="ＭＳ Ｐゴシック" charset="0"/>
                  <a:cs typeface="ＭＳ Ｐゴシック" charset="0"/>
                </a:rPr>
                <a:t>R, </a:t>
              </a:r>
              <a:r>
                <a:rPr lang="en-US" sz="3600" b="0">
                  <a:solidFill>
                    <a:srgbClr val="F3D715"/>
                  </a:solidFill>
                  <a:ea typeface="ＭＳ Ｐゴシック" charset="0"/>
                  <a:cs typeface="ＭＳ Ｐゴシック" charset="0"/>
                </a:rPr>
                <a:t>And the Rise of the Best Software Money Can</a:t>
              </a:r>
              <a:r>
                <a:rPr lang="ja-JP" altLang="en-US" sz="3600" b="0">
                  <a:solidFill>
                    <a:srgbClr val="F3D715"/>
                  </a:solidFill>
                  <a:ea typeface="ＭＳ Ｐゴシック" charset="0"/>
                  <a:cs typeface="ＭＳ Ｐゴシック" charset="0"/>
                </a:rPr>
                <a:t>’</a:t>
              </a:r>
              <a:r>
                <a:rPr lang="en-US" altLang="ja-JP" sz="3600" b="0">
                  <a:solidFill>
                    <a:srgbClr val="F3D715"/>
                  </a:solidFill>
                  <a:cs typeface="Arial" charset="0"/>
                </a:rPr>
                <a:t>t Buy</a:t>
              </a:r>
              <a:endParaRPr lang="en-US" sz="3600" b="0">
                <a:solidFill>
                  <a:srgbClr val="F3D715"/>
                </a:solidFill>
                <a:cs typeface="Arial" charset="0"/>
              </a:endParaRPr>
            </a:p>
          </p:txBody>
        </p:sp>
      </p:grpSp>
      <p:sp>
        <p:nvSpPr>
          <p:cNvPr id="16386" name="Rectangle 5"/>
          <p:cNvSpPr>
            <a:spLocks/>
          </p:cNvSpPr>
          <p:nvPr/>
        </p:nvSpPr>
        <p:spPr bwMode="auto">
          <a:xfrm>
            <a:off x="222250" y="469900"/>
            <a:ext cx="3937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 sz="36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 programming language is a lot like magic... except instead of spells you have functions.</a:t>
            </a:r>
          </a:p>
        </p:txBody>
      </p:sp>
    </p:spTree>
    <p:extLst>
      <p:ext uri="{BB962C8B-B14F-4D97-AF65-F5344CB8AC3E}">
        <p14:creationId xmlns:p14="http://schemas.microsoft.com/office/powerpoint/2010/main" val="373495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study skills and resources</a:t>
            </a:r>
          </a:p>
          <a:p>
            <a:r>
              <a:rPr lang="en-US" dirty="0" smtClean="0"/>
              <a:t>Computer Science resources and tools</a:t>
            </a:r>
          </a:p>
          <a:p>
            <a:r>
              <a:rPr lang="en-US" dirty="0" smtClean="0"/>
              <a:t>Research topics in Math and Computer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88938"/>
            <a:ext cx="48498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85850"/>
            <a:ext cx="209073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/>
          </p:cNvSpPr>
          <p:nvPr/>
        </p:nvSpPr>
        <p:spPr bwMode="auto">
          <a:xfrm>
            <a:off x="2797175" y="1395413"/>
            <a:ext cx="1219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5500"/>
              </a:spcBef>
            </a:pPr>
            <a:r>
              <a:rPr lang="en-US" sz="96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=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6111875" y="392906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en-US" sz="32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muggle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365125" y="4422775"/>
            <a:ext cx="81343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SPSS and SAS users are like </a:t>
            </a:r>
            <a:r>
              <a:rPr lang="en-US" sz="2400" b="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muggles</a:t>
            </a:r>
            <a:r>
              <a:rPr lang="en-US" sz="24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. They are limited in their ability to change their environment. They have to rely on algorithms that have been developed for them. The way they approach a problem is constrained by how SAS/SPSS employed programmers thought to approach them. And they have to pay money to use these constraining algorithms.</a:t>
            </a:r>
          </a:p>
        </p:txBody>
      </p:sp>
    </p:spTree>
    <p:extLst>
      <p:ext uri="{BB962C8B-B14F-4D97-AF65-F5344CB8AC3E}">
        <p14:creationId xmlns:p14="http://schemas.microsoft.com/office/powerpoint/2010/main" val="309361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4211638" y="-347663"/>
            <a:ext cx="9580562" cy="6062663"/>
            <a:chOff x="0" y="0"/>
            <a:chExt cx="6058" cy="3796"/>
          </a:xfrm>
        </p:grpSpPr>
        <p:pic>
          <p:nvPicPr>
            <p:cNvPr id="2048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425"/>
              <a:ext cx="5270" cy="2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Rectangle 3"/>
            <p:cNvSpPr>
              <a:spLocks/>
            </p:cNvSpPr>
            <p:nvPr/>
          </p:nvSpPr>
          <p:spPr bwMode="auto">
            <a:xfrm>
              <a:off x="0" y="2698"/>
              <a:ext cx="5995" cy="6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Rectangle 4"/>
            <p:cNvSpPr>
              <a:spLocks/>
            </p:cNvSpPr>
            <p:nvPr/>
          </p:nvSpPr>
          <p:spPr bwMode="auto">
            <a:xfrm>
              <a:off x="2307" y="0"/>
              <a:ext cx="3751" cy="37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482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163638"/>
            <a:ext cx="199548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/>
          </p:cNvSpPr>
          <p:nvPr/>
        </p:nvSpPr>
        <p:spPr bwMode="auto">
          <a:xfrm>
            <a:off x="3013075" y="1319213"/>
            <a:ext cx="1219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5500"/>
              </a:spcBef>
            </a:pPr>
            <a:r>
              <a:rPr lang="en-US" sz="96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=</a:t>
            </a:r>
          </a:p>
        </p:txBody>
      </p:sp>
      <p:sp>
        <p:nvSpPr>
          <p:cNvPr id="20484" name="Rectangle 7"/>
          <p:cNvSpPr>
            <a:spLocks/>
          </p:cNvSpPr>
          <p:nvPr/>
        </p:nvSpPr>
        <p:spPr bwMode="auto">
          <a:xfrm>
            <a:off x="5959475" y="385286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850"/>
              </a:spcBef>
            </a:pPr>
            <a:r>
              <a:rPr lang="en-US" sz="32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wizard</a:t>
            </a:r>
          </a:p>
        </p:txBody>
      </p:sp>
      <p:sp>
        <p:nvSpPr>
          <p:cNvPr id="20485" name="Rectangle 8"/>
          <p:cNvSpPr>
            <a:spLocks/>
          </p:cNvSpPr>
          <p:nvPr/>
        </p:nvSpPr>
        <p:spPr bwMode="auto">
          <a:xfrm>
            <a:off x="301625" y="4575175"/>
            <a:ext cx="80454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 sz="24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 users are like wizards. They can rely on functions (spells) that have been developed for them by statistical researchers, but they can also create their own. They don</a:t>
            </a:r>
            <a:r>
              <a:rPr lang="ja-JP" altLang="en-US" sz="24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b="0" dirty="0">
                <a:solidFill>
                  <a:schemeClr val="tx1"/>
                </a:solidFill>
                <a:cs typeface="Arial" charset="0"/>
              </a:rPr>
              <a:t>t have to pay for the use of them, and once experienced enough (like Dumbledore), they are almost unlimited in their ability to change their environment. </a:t>
            </a:r>
            <a:endParaRPr lang="en-US" sz="2400" b="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82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>
              <a:defRPr/>
            </a:pPr>
            <a:r>
              <a:rPr lang="en-US" smtClean="0"/>
              <a:t>History of R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426824" cy="54102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sz="2800" dirty="0" smtClean="0"/>
              <a:t>S: language for data analysis developed at Bell Labs circa 1976</a:t>
            </a:r>
          </a:p>
          <a:p>
            <a:pPr eaLnBrk="1" hangingPunct="1">
              <a:defRPr/>
            </a:pPr>
            <a:r>
              <a:rPr lang="en-US" sz="2800" dirty="0" smtClean="0"/>
              <a:t>Licensed by </a:t>
            </a:r>
            <a:r>
              <a:rPr lang="en-US" sz="2800" i="1" dirty="0" smtClean="0"/>
              <a:t>AT&amp;T/Lucent</a:t>
            </a:r>
            <a:r>
              <a:rPr lang="en-US" sz="2800" dirty="0" smtClean="0"/>
              <a:t> to </a:t>
            </a:r>
            <a:r>
              <a:rPr lang="en-US" sz="2800" i="1" dirty="0" smtClean="0"/>
              <a:t>Insightful Corp</a:t>
            </a:r>
            <a:r>
              <a:rPr lang="en-US" sz="2800" dirty="0" smtClean="0"/>
              <a:t>. Product name: </a:t>
            </a:r>
            <a:r>
              <a:rPr lang="en-US" sz="2800" i="1" dirty="0" smtClean="0"/>
              <a:t>S-plus</a:t>
            </a:r>
            <a:r>
              <a:rPr lang="en-US" sz="2800" dirty="0" smtClean="0"/>
              <a:t>.</a:t>
            </a:r>
          </a:p>
          <a:p>
            <a:pPr eaLnBrk="1" hangingPunct="1">
              <a:defRPr/>
            </a:pPr>
            <a:r>
              <a:rPr lang="en-US" sz="2800" dirty="0" smtClean="0"/>
              <a:t>R: initially written &amp; released as an open source software by Ross </a:t>
            </a:r>
            <a:r>
              <a:rPr lang="en-US" sz="2800" dirty="0" err="1" smtClean="0"/>
              <a:t>Ihaka</a:t>
            </a:r>
            <a:r>
              <a:rPr lang="en-US" sz="2800" dirty="0" smtClean="0"/>
              <a:t> and Robert Gentleman at U Auckland during 90s (R plays on name </a:t>
            </a:r>
            <a:r>
              <a:rPr lang="ja-JP" altLang="en-US" sz="2800" dirty="0" smtClean="0">
                <a:latin typeface="Arial"/>
              </a:rPr>
              <a:t>“</a:t>
            </a:r>
            <a:r>
              <a:rPr lang="en-US" sz="2800" dirty="0" smtClean="0"/>
              <a:t>S</a:t>
            </a:r>
            <a:r>
              <a:rPr lang="ja-JP" altLang="en-US" sz="2800" dirty="0" smtClean="0">
                <a:latin typeface="Arial"/>
              </a:rPr>
              <a:t>”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/>
              <a:t>Since 1997: international R-core team ~15 people &amp; 1000s of code writers and statisticians happy to share their libraries! AWESOME!</a:t>
            </a:r>
          </a:p>
        </p:txBody>
      </p:sp>
    </p:spTree>
    <p:extLst>
      <p:ext uri="{BB962C8B-B14F-4D97-AF65-F5344CB8AC3E}">
        <p14:creationId xmlns:p14="http://schemas.microsoft.com/office/powerpoint/2010/main" val="34802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>
              <a:defRPr/>
            </a:pPr>
            <a:r>
              <a:rPr lang="en-US" dirty="0" smtClean="0">
                <a:latin typeface="Arial"/>
              </a:rPr>
              <a:t>“</a:t>
            </a:r>
            <a:r>
              <a:rPr lang="en-US" sz="3600" dirty="0" smtClean="0"/>
              <a:t>Open source</a:t>
            </a:r>
            <a:r>
              <a:rPr lang="en-US" sz="3600" dirty="0" smtClean="0">
                <a:latin typeface="Arial"/>
              </a:rPr>
              <a:t>”</a:t>
            </a:r>
            <a:r>
              <a:rPr lang="en-US" sz="3600" dirty="0" smtClean="0"/>
              <a:t>.</a:t>
            </a:r>
            <a:r>
              <a:rPr lang="en-US" sz="3600" dirty="0" smtClean="0"/>
              <a:t>.. that just means I </a:t>
            </a:r>
            <a:r>
              <a:rPr lang="en-US" sz="3600" dirty="0" smtClean="0"/>
              <a:t>don</a:t>
            </a:r>
            <a:r>
              <a:rPr lang="en-US" sz="3600" dirty="0" smtClean="0">
                <a:latin typeface="Arial"/>
              </a:rPr>
              <a:t>’</a:t>
            </a:r>
            <a:r>
              <a:rPr lang="en-US" sz="3600" dirty="0" smtClean="0"/>
              <a:t>t </a:t>
            </a:r>
            <a:r>
              <a:rPr lang="en-US" sz="3600" dirty="0" smtClean="0"/>
              <a:t>have to pay for it, right?</a:t>
            </a: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0" y="1447800"/>
            <a:ext cx="8471647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E2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SzPct val="100000"/>
              <a:buFont typeface="Lucida Grande" charset="0"/>
              <a:buChar char="•"/>
              <a:defRPr/>
            </a:pPr>
            <a:r>
              <a:rPr lang="en-US" sz="3200" b="0" dirty="0">
                <a:solidFill>
                  <a:schemeClr val="tx1"/>
                </a:solidFill>
              </a:rPr>
              <a:t>No. Much more:</a:t>
            </a:r>
          </a:p>
          <a:p>
            <a:pPr lvl="1">
              <a:buSzPct val="100000"/>
              <a:buFont typeface="Lucida Grande" charset="0"/>
              <a:buChar char="–"/>
              <a:defRPr/>
            </a:pPr>
            <a:r>
              <a:rPr lang="en-US" sz="2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Provides full access to algorithms and their implementation</a:t>
            </a:r>
            <a:endParaRPr lang="en-US" sz="2200" b="0" dirty="0">
              <a:solidFill>
                <a:schemeClr val="tx1"/>
              </a:solidFill>
              <a:latin typeface="Helvetica" charset="0"/>
              <a:sym typeface="Helvetica" charset="0"/>
            </a:endParaRPr>
          </a:p>
          <a:p>
            <a:pPr lvl="1">
              <a:buSzPct val="100000"/>
              <a:buFont typeface="Lucida Grande" charset="0"/>
              <a:buChar char="–"/>
              <a:defRPr/>
            </a:pPr>
            <a:r>
              <a:rPr lang="en-US" sz="2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Gives you the ability to fix bugs and extend software</a:t>
            </a:r>
            <a:endParaRPr lang="en-US" sz="2200" b="0" dirty="0">
              <a:solidFill>
                <a:schemeClr val="tx1"/>
              </a:solidFill>
              <a:latin typeface="Helvetica" charset="0"/>
              <a:sym typeface="Helvetica" charset="0"/>
            </a:endParaRPr>
          </a:p>
          <a:p>
            <a:pPr lvl="1">
              <a:buSzPct val="100000"/>
              <a:buFont typeface="Lucida Grande" charset="0"/>
              <a:buChar char="–"/>
              <a:defRPr/>
            </a:pPr>
            <a:r>
              <a:rPr lang="en-US" sz="2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Provides a forum allowing researchers to explore and expand </a:t>
            </a:r>
            <a:r>
              <a:rPr lang="en-US" sz="2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the </a:t>
            </a:r>
            <a:r>
              <a:rPr lang="en-US" sz="2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methods used to analyze data</a:t>
            </a:r>
          </a:p>
          <a:p>
            <a:pPr lvl="1">
              <a:buSzPct val="100000"/>
              <a:buFont typeface="Lucida Grande" charset="0"/>
              <a:buChar char="–"/>
              <a:defRPr/>
            </a:pPr>
            <a:r>
              <a:rPr lang="en-US" sz="2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Is the product of 1000s of leading experts in the fields they know best. It is CUTTING EDGE. </a:t>
            </a:r>
            <a:endParaRPr lang="en-US" sz="2200" b="0" dirty="0">
              <a:solidFill>
                <a:schemeClr val="tx1"/>
              </a:solidFill>
              <a:latin typeface="Helvetica" charset="0"/>
              <a:sym typeface="Helvetica" charset="0"/>
            </a:endParaRPr>
          </a:p>
          <a:p>
            <a:pPr lvl="1">
              <a:buSzPct val="100000"/>
              <a:buFont typeface="Lucida Grande" charset="0"/>
              <a:buChar char="–"/>
              <a:defRPr/>
            </a:pPr>
            <a:r>
              <a:rPr lang="en-US" sz="2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Ensures that scientists around the world - and not just ones in rich countries - are the co-owners to the software tools needed to carry out research</a:t>
            </a:r>
            <a:endParaRPr lang="en-US" sz="2200" b="0" dirty="0">
              <a:solidFill>
                <a:schemeClr val="tx1"/>
              </a:solidFill>
              <a:latin typeface="Helvetica" charset="0"/>
              <a:sym typeface="Helvetica" charset="0"/>
            </a:endParaRPr>
          </a:p>
          <a:p>
            <a:pPr lvl="1">
              <a:buSzPct val="100000"/>
              <a:buFont typeface="Lucida Grande" charset="0"/>
              <a:buChar char="–"/>
              <a:defRPr/>
            </a:pPr>
            <a:r>
              <a:rPr lang="en-US" sz="2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Promotes reproducible research by providing open and accessible tools</a:t>
            </a:r>
          </a:p>
          <a:p>
            <a:pPr lvl="1">
              <a:buSzPct val="100000"/>
              <a:buFont typeface="Lucida Grande" charset="0"/>
              <a:buChar char="–"/>
              <a:defRPr/>
            </a:pPr>
            <a:r>
              <a:rPr lang="en-US" sz="2200" b="0" dirty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Most of R is written in… R! This makes it quite easy to see what functions are actually doing.</a:t>
            </a:r>
          </a:p>
        </p:txBody>
      </p:sp>
    </p:spTree>
    <p:extLst>
      <p:ext uri="{BB962C8B-B14F-4D97-AF65-F5344CB8AC3E}">
        <p14:creationId xmlns:p14="http://schemas.microsoft.com/office/powerpoint/2010/main" val="413427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543800" cy="809625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mtClean="0"/>
              <a:t>What is it?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50925"/>
            <a:ext cx="8456706" cy="5807075"/>
          </a:xfrm>
        </p:spPr>
        <p:txBody>
          <a:bodyPr rIns="81279"/>
          <a:lstStyle/>
          <a:p>
            <a:pPr marL="131763" indent="-92075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600" dirty="0" smtClean="0"/>
              <a:t>R is an interpreted computer language.</a:t>
            </a:r>
          </a:p>
          <a:p>
            <a:pPr marL="481013" lvl="1" indent="-166688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/>
              <a:t>Most user-visible functions are written in R itself, calling upon a smaller set of internal primitives. </a:t>
            </a:r>
          </a:p>
          <a:p>
            <a:pPr marL="481013" lvl="1" indent="-166688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/>
              <a:t>It is possible to interface procedures written in C, C+, or FORTRAN languages for efficiency, and to write additional primitives.</a:t>
            </a:r>
          </a:p>
          <a:p>
            <a:pPr marL="481013" lvl="1" indent="-166688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/>
              <a:t>System commands can be called from within R</a:t>
            </a:r>
          </a:p>
          <a:p>
            <a:pPr marL="481013" lvl="1" indent="-166688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en-US" sz="2200" dirty="0" smtClean="0"/>
          </a:p>
          <a:p>
            <a:pPr marL="131763" indent="-92075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600" dirty="0" smtClean="0"/>
              <a:t>R is used for data manipulation, statistics, and graphics. It is made up of:</a:t>
            </a:r>
          </a:p>
          <a:p>
            <a:pPr marL="481013" lvl="1" indent="-166688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/>
              <a:t>operators (+  -  &lt;-  *  %*%  …) for calculations on arrays &amp; matrices</a:t>
            </a:r>
          </a:p>
          <a:p>
            <a:pPr marL="481013" lvl="1" indent="-166688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/>
              <a:t>large, coherent, integrated collection of functions</a:t>
            </a:r>
          </a:p>
          <a:p>
            <a:pPr marL="481013" lvl="1" indent="-166688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/>
              <a:t>facilities for making unlimited types of publication quality graphics</a:t>
            </a:r>
          </a:p>
          <a:p>
            <a:pPr marL="481013" lvl="1" indent="-166688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/>
              <a:t>user written functions &amp; sets of functions (packages); 800+ contributed packages so far &amp; growing</a:t>
            </a:r>
          </a:p>
        </p:txBody>
      </p:sp>
    </p:spTree>
    <p:extLst>
      <p:ext uri="{BB962C8B-B14F-4D97-AF65-F5344CB8AC3E}">
        <p14:creationId xmlns:p14="http://schemas.microsoft.com/office/powerpoint/2010/main" val="213271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3" y="-42863"/>
            <a:ext cx="8229600" cy="1144588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z="4000" smtClean="0"/>
              <a:t>R </a:t>
            </a:r>
            <a:br>
              <a:rPr lang="en-US" sz="4000" smtClean="0"/>
            </a:br>
            <a:r>
              <a:rPr lang="en-US" sz="4000" smtClean="0"/>
              <a:t>Advantages         Disadvantages</a:t>
            </a:r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163513" y="1244600"/>
            <a:ext cx="4484687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Fast and free.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State of the art: Statistical researchers provide their methods as R packages. SPSS and SAS are   years behind R!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000" b="0" baseline="30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nd</a:t>
            </a:r>
            <a:r>
              <a:rPr lang="en-US" sz="20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only to MATLAB for graphics.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Active user community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Excellent for simulation, programming, computer intensive analyses, etc.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Forces you to </a:t>
            </a:r>
            <a:r>
              <a:rPr lang="en-US" sz="2000" b="0" i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think</a:t>
            </a:r>
            <a:r>
              <a:rPr lang="en-US" sz="20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about your analysis.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Interfaces with database storage software (SQL)</a:t>
            </a:r>
          </a:p>
        </p:txBody>
      </p:sp>
    </p:spTree>
    <p:extLst>
      <p:ext uri="{BB962C8B-B14F-4D97-AF65-F5344CB8AC3E}">
        <p14:creationId xmlns:p14="http://schemas.microsoft.com/office/powerpoint/2010/main" val="50896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15913" y="-42863"/>
            <a:ext cx="8229600" cy="1144588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z="4000" dirty="0" smtClean="0"/>
              <a:t>R </a:t>
            </a:r>
            <a:br>
              <a:rPr lang="en-US" sz="4000" dirty="0" smtClean="0"/>
            </a:br>
            <a:r>
              <a:rPr lang="en-US" sz="4000" dirty="0" smtClean="0"/>
              <a:t>Advantages         </a:t>
            </a:r>
            <a:r>
              <a:rPr lang="en-US" sz="4000" dirty="0" smtClean="0"/>
              <a:t>   Disadvantages</a:t>
            </a:r>
            <a:endParaRPr lang="en-US" sz="4000" dirty="0" smtClean="0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3989294" y="1211263"/>
            <a:ext cx="4377765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Not user friendly @ start -  steep learning curve, minimal GUI.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No commercial support; figuring out correct methods or how to use a function on your own can be frustrating.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Easy to make mistakes and not know. 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Working with large datasets is limited by RAM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Data prep &amp; cleaning can be messier &amp; more mistake prone in R vs. SPSS or SAS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Some users complain about hostility on the R </a:t>
            </a:r>
            <a:r>
              <a:rPr lang="en-US" sz="2000" b="0" dirty="0" err="1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listserve</a:t>
            </a:r>
            <a:endParaRPr lang="en-US" sz="2000" b="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163513" y="1244600"/>
            <a:ext cx="3825781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Fast and free.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State of the art: Statistical researchers provide their methods as R packages. SPSS and SAS are   years behind R!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2</a:t>
            </a:r>
            <a:r>
              <a:rPr lang="en-US" sz="2000" b="0" baseline="300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nd</a:t>
            </a: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only to MATLAB for graphics.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Active user community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Excellent for simulation, programming, computer intensive analyses, etc.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Forces you to </a:t>
            </a:r>
            <a:r>
              <a:rPr lang="en-US" sz="2000" b="0" i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think</a:t>
            </a: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about your analysis.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charset="0"/>
              <a:buChar char="o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Interfaces with database storage software (SQL)</a:t>
            </a:r>
          </a:p>
        </p:txBody>
      </p:sp>
    </p:spTree>
    <p:extLst>
      <p:ext uri="{BB962C8B-B14F-4D97-AF65-F5344CB8AC3E}">
        <p14:creationId xmlns:p14="http://schemas.microsoft.com/office/powerpoint/2010/main" val="147108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6" y="1214438"/>
            <a:ext cx="7709648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2403475" y="209550"/>
            <a:ext cx="500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3100"/>
              </a:spcBef>
            </a:pPr>
            <a:r>
              <a:rPr lang="en-US" sz="5400" b="0" dirty="0">
                <a:solidFill>
                  <a:srgbClr val="675E47"/>
                </a:solidFill>
                <a:ea typeface="ＭＳ Ｐゴシック" charset="0"/>
                <a:cs typeface="ＭＳ Ｐゴシック" charset="0"/>
              </a:rPr>
              <a:t>Learning R....</a:t>
            </a:r>
          </a:p>
        </p:txBody>
      </p:sp>
    </p:spTree>
    <p:extLst>
      <p:ext uri="{BB962C8B-B14F-4D97-AF65-F5344CB8AC3E}">
        <p14:creationId xmlns:p14="http://schemas.microsoft.com/office/powerpoint/2010/main" val="337020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/>
          </p:cNvSpPr>
          <p:nvPr/>
        </p:nvSpPr>
        <p:spPr bwMode="auto">
          <a:xfrm>
            <a:off x="1905000" y="20955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3100"/>
              </a:spcBef>
            </a:pPr>
            <a:r>
              <a:rPr lang="en-US" sz="5400" b="0" dirty="0">
                <a:solidFill>
                  <a:srgbClr val="675E47"/>
                </a:solidFill>
                <a:ea typeface="ＭＳ Ｐゴシック" charset="0"/>
                <a:cs typeface="ＭＳ Ｐゴシック" charset="0"/>
              </a:rPr>
              <a:t>R-help </a:t>
            </a:r>
            <a:r>
              <a:rPr lang="en-US" sz="5400" b="0" dirty="0" err="1">
                <a:solidFill>
                  <a:srgbClr val="675E47"/>
                </a:solidFill>
                <a:ea typeface="ＭＳ Ｐゴシック" charset="0"/>
                <a:cs typeface="ＭＳ Ｐゴシック" charset="0"/>
              </a:rPr>
              <a:t>listserve</a:t>
            </a:r>
            <a:r>
              <a:rPr lang="en-US" sz="5400" b="0" dirty="0">
                <a:solidFill>
                  <a:srgbClr val="675E47"/>
                </a:solidFill>
                <a:ea typeface="ＭＳ Ｐゴシック" charset="0"/>
                <a:cs typeface="ＭＳ Ｐゴシック" charset="0"/>
              </a:rPr>
              <a:t>....</a:t>
            </a: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38100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E2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05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2863"/>
            <a:ext cx="9144000" cy="1144588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z="4000" dirty="0" smtClean="0"/>
              <a:t>          R            </a:t>
            </a:r>
            <a:r>
              <a:rPr lang="en-US" sz="4000" dirty="0" smtClean="0"/>
              <a:t>             Commercial </a:t>
            </a:r>
            <a:r>
              <a:rPr lang="en-US" sz="4000" dirty="0" smtClean="0"/>
              <a:t>packages</a:t>
            </a:r>
          </a:p>
        </p:txBody>
      </p:sp>
      <p:sp>
        <p:nvSpPr>
          <p:cNvPr id="38914" name="Rectangle 3"/>
          <p:cNvSpPr>
            <a:spLocks/>
          </p:cNvSpPr>
          <p:nvPr/>
        </p:nvSpPr>
        <p:spPr bwMode="auto">
          <a:xfrm>
            <a:off x="163513" y="1244600"/>
            <a:ext cx="3706252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Many different datasets (and other </a:t>
            </a:r>
            <a:r>
              <a:rPr lang="ja-JP" alt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b="0" dirty="0">
                <a:solidFill>
                  <a:schemeClr val="tx1"/>
                </a:solidFill>
                <a:cs typeface="Arial" charset="0"/>
              </a:rPr>
              <a:t>objects</a:t>
            </a:r>
            <a:r>
              <a:rPr lang="ja-JP" alt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000" b="0" dirty="0">
                <a:solidFill>
                  <a:schemeClr val="tx1"/>
                </a:solidFill>
                <a:cs typeface="Arial" charset="0"/>
              </a:rPr>
              <a:t>) available at same time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cs typeface="Arial" charset="0"/>
              </a:rPr>
              <a:t>Datasets can be of any dimension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cs typeface="Arial" charset="0"/>
              </a:rPr>
              <a:t>Functions can be modified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cs typeface="Arial" charset="0"/>
              </a:rPr>
              <a:t>Experience is interactive-you program until you get exactly what you want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cs typeface="Arial" charset="0"/>
              </a:rPr>
              <a:t>One stop shopping - almost every analytical tool you can think of is available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</a:pPr>
            <a:endParaRPr lang="en-US" sz="2000" b="0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cs typeface="Arial" charset="0"/>
              </a:rPr>
              <a:t>R is free and will continue to exist. Nothing can make it go away, its price will never increase. 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Wingdings" charset="0"/>
              <a:buChar char="Ø"/>
            </a:pPr>
            <a:endParaRPr lang="en-US" sz="2000" b="0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Wingdings" charset="0"/>
              <a:buChar char="Ø"/>
            </a:pPr>
            <a:endParaRPr lang="en-US" sz="2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8915" name="Rectangle 4"/>
          <p:cNvSpPr>
            <a:spLocks/>
          </p:cNvSpPr>
          <p:nvPr/>
        </p:nvSpPr>
        <p:spPr bwMode="auto">
          <a:xfrm>
            <a:off x="4108824" y="1295400"/>
            <a:ext cx="436282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>
              <a:spcBef>
                <a:spcPts val="688"/>
              </a:spcBef>
              <a:buClr>
                <a:srgbClr val="00FF00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One datasets available at a given time</a:t>
            </a:r>
          </a:p>
          <a:p>
            <a:pPr>
              <a:spcBef>
                <a:spcPts val="688"/>
              </a:spcBef>
              <a:buClr>
                <a:srgbClr val="00FF00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Datasets are rectangular</a:t>
            </a:r>
          </a:p>
          <a:p>
            <a:pPr>
              <a:spcBef>
                <a:spcPts val="688"/>
              </a:spcBef>
              <a:buClr>
                <a:srgbClr val="00FF00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Functions are proprietary</a:t>
            </a:r>
          </a:p>
          <a:p>
            <a:pPr>
              <a:spcBef>
                <a:spcPts val="688"/>
              </a:spcBef>
              <a:buClr>
                <a:srgbClr val="00FF00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Experience is passive-you choose an analysis and they give you everything they think you need</a:t>
            </a:r>
          </a:p>
          <a:p>
            <a:pPr>
              <a:spcBef>
                <a:spcPts val="688"/>
              </a:spcBef>
              <a:buClr>
                <a:srgbClr val="00FF00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Tend to be have limited scope, forcing you to learn additional programs; extra options cost more and/or require you to learn a different language (e.g., SPSS Macros)</a:t>
            </a:r>
          </a:p>
          <a:p>
            <a:pPr>
              <a:spcBef>
                <a:spcPts val="688"/>
              </a:spcBef>
              <a:buClr>
                <a:srgbClr val="00FF00"/>
              </a:buClr>
              <a:buSzPct val="100000"/>
              <a:buFont typeface="Wingdings" charset="0"/>
              <a:buChar char="Ø"/>
            </a:pPr>
            <a:r>
              <a:rPr lang="en-US" sz="2000" b="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They cost money. There is no guarantee they will continue to exist, but if they do, you can bet that their prices will always increase</a:t>
            </a:r>
          </a:p>
        </p:txBody>
      </p:sp>
    </p:spTree>
    <p:extLst>
      <p:ext uri="{BB962C8B-B14F-4D97-AF65-F5344CB8AC3E}">
        <p14:creationId xmlns:p14="http://schemas.microsoft.com/office/powerpoint/2010/main" val="407853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language of science</a:t>
            </a:r>
          </a:p>
          <a:p>
            <a:r>
              <a:rPr lang="en-US" dirty="0" smtClean="0"/>
              <a:t>Allows us to precisely describe the essence of nature</a:t>
            </a:r>
          </a:p>
          <a:p>
            <a:pPr lvl="1"/>
            <a:r>
              <a:rPr lang="en-US" dirty="0" smtClean="0"/>
              <a:t>Abstraction</a:t>
            </a:r>
          </a:p>
          <a:p>
            <a:pPr lvl="2"/>
            <a:r>
              <a:rPr lang="en-US" dirty="0" smtClean="0"/>
              <a:t>Solve one problem instead of infinitely many</a:t>
            </a:r>
          </a:p>
          <a:p>
            <a:pPr lvl="2"/>
            <a:r>
              <a:rPr lang="en-US" dirty="0" smtClean="0"/>
              <a:t>Crowning achievement of human intelligence?</a:t>
            </a:r>
          </a:p>
          <a:p>
            <a:pPr lvl="1"/>
            <a:r>
              <a:rPr lang="en-US" dirty="0" smtClean="0"/>
              <a:t>Laws of motion</a:t>
            </a:r>
          </a:p>
          <a:p>
            <a:pPr lvl="1"/>
            <a:r>
              <a:rPr lang="en-US" dirty="0" smtClean="0"/>
              <a:t>Spread of disease</a:t>
            </a:r>
          </a:p>
          <a:p>
            <a:r>
              <a:rPr lang="en-US" dirty="0" smtClean="0"/>
              <a:t>Helps us think carefully and clearly</a:t>
            </a:r>
          </a:p>
          <a:p>
            <a:r>
              <a:rPr lang="en-US" dirty="0" smtClean="0"/>
              <a:t>It is everywhere!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1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z="4000" smtClean="0"/>
              <a:t>R vs SAS/SPSS</a:t>
            </a:r>
          </a:p>
        </p:txBody>
      </p:sp>
      <p:pic>
        <p:nvPicPr>
          <p:cNvPr id="40962" name="Picture 7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/>
          </p:cNvSpPr>
          <p:nvPr/>
        </p:nvSpPr>
        <p:spPr bwMode="auto">
          <a:xfrm>
            <a:off x="12954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Oval 10"/>
          <p:cNvSpPr>
            <a:spLocks/>
          </p:cNvSpPr>
          <p:nvPr/>
        </p:nvSpPr>
        <p:spPr bwMode="auto">
          <a:xfrm>
            <a:off x="1295400" y="4114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9" name="Oval 11"/>
          <p:cNvSpPr>
            <a:spLocks/>
          </p:cNvSpPr>
          <p:nvPr/>
        </p:nvSpPr>
        <p:spPr bwMode="auto">
          <a:xfrm>
            <a:off x="12954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0" name="Oval 12"/>
          <p:cNvSpPr>
            <a:spLocks/>
          </p:cNvSpPr>
          <p:nvPr/>
        </p:nvSpPr>
        <p:spPr bwMode="auto">
          <a:xfrm>
            <a:off x="30480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1" name="Oval 13"/>
          <p:cNvSpPr>
            <a:spLocks/>
          </p:cNvSpPr>
          <p:nvPr/>
        </p:nvSpPr>
        <p:spPr bwMode="auto">
          <a:xfrm>
            <a:off x="3048000" y="4114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2" name="Oval 14"/>
          <p:cNvSpPr>
            <a:spLocks/>
          </p:cNvSpPr>
          <p:nvPr/>
        </p:nvSpPr>
        <p:spPr bwMode="auto">
          <a:xfrm>
            <a:off x="30480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3" name="Oval 15"/>
          <p:cNvSpPr>
            <a:spLocks/>
          </p:cNvSpPr>
          <p:nvPr/>
        </p:nvSpPr>
        <p:spPr bwMode="auto">
          <a:xfrm>
            <a:off x="49530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4" name="Oval 16"/>
          <p:cNvSpPr>
            <a:spLocks/>
          </p:cNvSpPr>
          <p:nvPr/>
        </p:nvSpPr>
        <p:spPr bwMode="auto">
          <a:xfrm>
            <a:off x="4953000" y="4114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5" name="Oval 17"/>
          <p:cNvSpPr>
            <a:spLocks/>
          </p:cNvSpPr>
          <p:nvPr/>
        </p:nvSpPr>
        <p:spPr bwMode="auto">
          <a:xfrm>
            <a:off x="49530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6" name="Oval 18"/>
          <p:cNvSpPr>
            <a:spLocks/>
          </p:cNvSpPr>
          <p:nvPr/>
        </p:nvSpPr>
        <p:spPr bwMode="auto">
          <a:xfrm>
            <a:off x="6934200" y="3886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7" name="Oval 19"/>
          <p:cNvSpPr>
            <a:spLocks/>
          </p:cNvSpPr>
          <p:nvPr/>
        </p:nvSpPr>
        <p:spPr bwMode="auto">
          <a:xfrm>
            <a:off x="6934200" y="4114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8" name="Oval 20"/>
          <p:cNvSpPr>
            <a:spLocks/>
          </p:cNvSpPr>
          <p:nvPr/>
        </p:nvSpPr>
        <p:spPr bwMode="auto">
          <a:xfrm>
            <a:off x="6934200" y="4343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49" name="Text Box 21"/>
          <p:cNvSpPr txBox="1">
            <a:spLocks/>
          </p:cNvSpPr>
          <p:nvPr/>
        </p:nvSpPr>
        <p:spPr bwMode="auto">
          <a:xfrm>
            <a:off x="685800" y="47244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4E2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0">
                <a:latin typeface="Times New Roman" charset="0"/>
              </a:rPr>
              <a:t>For the full comparison chart, see </a:t>
            </a:r>
            <a:r>
              <a:rPr lang="en-US" sz="1800" b="0">
                <a:solidFill>
                  <a:schemeClr val="tx1"/>
                </a:solidFill>
                <a:latin typeface="Times New Roman" charset="0"/>
                <a:ea typeface="ＭＳ Ｐゴシック" charset="0"/>
                <a:hlinkClick r:id="rId4"/>
              </a:rPr>
              <a:t>http://rforsasandspssusers.com/</a:t>
            </a:r>
            <a:r>
              <a:rPr lang="en-US" sz="1800" b="0">
                <a:solidFill>
                  <a:schemeClr val="tx1"/>
                </a:solidFill>
                <a:latin typeface="Times New Roman" charset="0"/>
                <a:ea typeface="ＭＳ Ｐゴシック" charset="0"/>
              </a:rPr>
              <a:t> by Bob Muenchen</a:t>
            </a:r>
          </a:p>
        </p:txBody>
      </p:sp>
    </p:spTree>
    <p:extLst>
      <p:ext uri="{BB962C8B-B14F-4D97-AF65-F5344CB8AC3E}">
        <p14:creationId xmlns:p14="http://schemas.microsoft.com/office/powerpoint/2010/main" val="321114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z="4000" smtClean="0"/>
              <a:t>There are over 800 add-on packages </a:t>
            </a:r>
            <a:br>
              <a:rPr lang="en-US" sz="4000" smtClean="0"/>
            </a:br>
            <a:r>
              <a:rPr lang="en-US" sz="4000" smtClean="0"/>
              <a:t>(</a:t>
            </a:r>
            <a:r>
              <a:rPr lang="en-US" sz="2000" smtClean="0"/>
              <a:t>http://cran.r-project.org/src/contrib/PACKAGES.html</a:t>
            </a:r>
            <a:r>
              <a:rPr lang="en-US" sz="4000" smtClean="0"/>
              <a:t>)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322235" cy="51689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dirty="0" smtClean="0"/>
              <a:t>This is an enormous advantage - new techniques available without delay, and they can be performed using the R language you already know.</a:t>
            </a:r>
          </a:p>
          <a:p>
            <a:pPr eaLnBrk="1" hangingPunct="1">
              <a:defRPr/>
            </a:pPr>
            <a:r>
              <a:rPr lang="en-US" dirty="0" smtClean="0"/>
              <a:t>Allows you to build a customized statistical program suited to your own needs. </a:t>
            </a:r>
          </a:p>
          <a:p>
            <a:pPr eaLnBrk="1" hangingPunct="1">
              <a:defRPr/>
            </a:pPr>
            <a:r>
              <a:rPr lang="en-US" dirty="0" smtClean="0"/>
              <a:t>Downside = as the number of packages grows, it is becoming difficult to choose the best package for your needs, &amp; QC is an issue.</a:t>
            </a:r>
          </a:p>
        </p:txBody>
      </p:sp>
    </p:spTree>
    <p:extLst>
      <p:ext uri="{BB962C8B-B14F-4D97-AF65-F5344CB8AC3E}">
        <p14:creationId xmlns:p14="http://schemas.microsoft.com/office/powerpoint/2010/main" val="79364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z="4000" smtClean="0"/>
              <a:t>A particular R strength: genetics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019176" cy="52578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sz="2800" dirty="0" err="1" smtClean="0"/>
              <a:t>Bioconductor</a:t>
            </a:r>
            <a:r>
              <a:rPr lang="en-US" sz="2800" dirty="0" smtClean="0"/>
              <a:t> is a suite of additional functions and some 200 packages dedicated to analysis, visualization, and management of genetic data</a:t>
            </a:r>
          </a:p>
          <a:p>
            <a:pPr eaLnBrk="1" hangingPunct="1">
              <a:defRPr/>
            </a:pPr>
            <a:r>
              <a:rPr lang="en-US" sz="2800" dirty="0" smtClean="0"/>
              <a:t>Much more functionality than software released by </a:t>
            </a:r>
            <a:r>
              <a:rPr lang="en-US" sz="2800" dirty="0" err="1" smtClean="0"/>
              <a:t>Affy</a:t>
            </a:r>
            <a:r>
              <a:rPr lang="en-US" sz="2800" dirty="0" smtClean="0"/>
              <a:t> or </a:t>
            </a:r>
            <a:r>
              <a:rPr lang="en-US" sz="2800" dirty="0" err="1" smtClean="0"/>
              <a:t>Illumina</a:t>
            </a:r>
            <a:endParaRPr lang="en-US" sz="2800" dirty="0" smtClean="0"/>
          </a:p>
        </p:txBody>
      </p:sp>
      <p:pic>
        <p:nvPicPr>
          <p:cNvPr id="45059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176" y="1580776"/>
            <a:ext cx="434498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8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1049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mtClean="0"/>
              <a:t>Typical R session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2578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sz="2800" smtClean="0"/>
              <a:t>Start up R via the GUI or favorite text editor</a:t>
            </a:r>
          </a:p>
          <a:p>
            <a:pPr eaLnBrk="1" hangingPunct="1">
              <a:defRPr/>
            </a:pPr>
            <a:r>
              <a:rPr lang="en-US" sz="2800" smtClean="0"/>
              <a:t>Two windows:</a:t>
            </a:r>
          </a:p>
          <a:p>
            <a:pPr marL="782638" lvl="1" eaLnBrk="1" hangingPunct="1">
              <a:defRPr/>
            </a:pPr>
            <a:r>
              <a:rPr lang="en-US" sz="2400" smtClean="0"/>
              <a:t>1+ new or existing scripts (text files) - these will be saved </a:t>
            </a:r>
          </a:p>
          <a:p>
            <a:pPr marL="782638" lvl="1" eaLnBrk="1" hangingPunct="1">
              <a:defRPr/>
            </a:pPr>
            <a:r>
              <a:rPr lang="en-US" sz="2400" smtClean="0"/>
              <a:t>Terminal – output &amp; temporary input - usually unsaved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6413"/>
            <a:ext cx="7150100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 rot="10800000">
            <a:off x="1524000" y="3060700"/>
            <a:ext cx="762000" cy="189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7467600" y="2667000"/>
            <a:ext cx="914400" cy="1905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6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1049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mtClean="0"/>
              <a:t>Typical R session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6500"/>
            <a:ext cx="9144000" cy="10033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smtClean="0"/>
              <a:t>R sessions are </a:t>
            </a:r>
            <a:r>
              <a:rPr lang="en-US" i="1" smtClean="0"/>
              <a:t>interactive</a:t>
            </a:r>
            <a:endParaRPr lang="en-US" smtClean="0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426824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334000" y="4572000"/>
            <a:ext cx="327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81279" bIns="50800"/>
          <a:lstStyle/>
          <a:p>
            <a:pPr marL="65088" indent="-39688">
              <a:spcBef>
                <a:spcPts val="700"/>
              </a:spcBef>
              <a:buClr>
                <a:srgbClr val="000000"/>
              </a:buClr>
              <a:buSzPct val="100000"/>
              <a:buFont typeface="Lucida Grande" charset="0"/>
              <a:buNone/>
              <a:defRPr/>
            </a:pPr>
            <a:r>
              <a:rPr lang="en-US" sz="2400" b="0">
                <a:solidFill>
                  <a:schemeClr val="tx1"/>
                </a:solidFill>
              </a:rPr>
              <a:t>Write small bits of code here and run it</a:t>
            </a:r>
          </a:p>
        </p:txBody>
      </p:sp>
    </p:spTree>
    <p:extLst>
      <p:ext uri="{BB962C8B-B14F-4D97-AF65-F5344CB8AC3E}">
        <p14:creationId xmlns:p14="http://schemas.microsoft.com/office/powerpoint/2010/main" val="1601972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1049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mtClean="0"/>
              <a:t>Typical R session</a:t>
            </a:r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06500"/>
            <a:ext cx="9144000" cy="10033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smtClean="0"/>
              <a:t>R sessions are </a:t>
            </a:r>
            <a:r>
              <a:rPr lang="en-US" i="1" smtClean="0"/>
              <a:t>interactive</a:t>
            </a:r>
            <a:endParaRPr lang="en-US" smtClean="0"/>
          </a:p>
        </p:txBody>
      </p:sp>
      <p:pic>
        <p:nvPicPr>
          <p:cNvPr id="53251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6929"/>
            <a:ext cx="8367059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AutoShape 1031"/>
          <p:cNvSpPr>
            <a:spLocks/>
          </p:cNvSpPr>
          <p:nvPr/>
        </p:nvSpPr>
        <p:spPr bwMode="auto">
          <a:xfrm flipH="1">
            <a:off x="3657600" y="3810000"/>
            <a:ext cx="20574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4760" name="Rectangle 1032"/>
          <p:cNvSpPr>
            <a:spLocks noChangeArrowheads="1"/>
          </p:cNvSpPr>
          <p:nvPr/>
        </p:nvSpPr>
        <p:spPr bwMode="auto">
          <a:xfrm>
            <a:off x="685800" y="4724400"/>
            <a:ext cx="335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81279" bIns="50800"/>
          <a:lstStyle/>
          <a:p>
            <a:pPr marL="39688" indent="-39688">
              <a:spcBef>
                <a:spcPts val="700"/>
              </a:spcBef>
              <a:buClr>
                <a:srgbClr val="000000"/>
              </a:buClr>
              <a:buSzPct val="100000"/>
              <a:buFont typeface="Lucida Grande" charset="0"/>
              <a:buNone/>
              <a:defRPr/>
            </a:pPr>
            <a:r>
              <a:rPr lang="en-US" sz="2400" b="0">
                <a:solidFill>
                  <a:schemeClr val="tx1"/>
                </a:solidFill>
              </a:rPr>
              <a:t>Output appears here. Did you get what you wanted?</a:t>
            </a:r>
          </a:p>
        </p:txBody>
      </p:sp>
      <p:sp>
        <p:nvSpPr>
          <p:cNvPr id="74761" name="Rectangle 1033"/>
          <p:cNvSpPr>
            <a:spLocks noChangeArrowheads="1"/>
          </p:cNvSpPr>
          <p:nvPr/>
        </p:nvSpPr>
        <p:spPr bwMode="auto">
          <a:xfrm>
            <a:off x="5334000" y="4572000"/>
            <a:ext cx="303305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81279" bIns="50800"/>
          <a:lstStyle/>
          <a:p>
            <a:pPr marL="65088" indent="-39688">
              <a:spcBef>
                <a:spcPts val="700"/>
              </a:spcBef>
              <a:buClr>
                <a:srgbClr val="000000"/>
              </a:buClr>
              <a:buSzPct val="100000"/>
              <a:buFont typeface="Lucida Grande" charset="0"/>
              <a:buNone/>
              <a:defRPr/>
            </a:pPr>
            <a:r>
              <a:rPr lang="en-US" sz="2400" b="0" dirty="0">
                <a:solidFill>
                  <a:schemeClr val="tx1"/>
                </a:solidFill>
              </a:rPr>
              <a:t>Write small bits of code here and run it</a:t>
            </a:r>
          </a:p>
        </p:txBody>
      </p:sp>
    </p:spTree>
    <p:extLst>
      <p:ext uri="{BB962C8B-B14F-4D97-AF65-F5344CB8AC3E}">
        <p14:creationId xmlns:p14="http://schemas.microsoft.com/office/powerpoint/2010/main" val="255232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1049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mtClean="0"/>
              <a:t>Typical R session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6500"/>
            <a:ext cx="9144000" cy="10033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smtClean="0"/>
              <a:t>R sessions are </a:t>
            </a:r>
            <a:r>
              <a:rPr lang="en-US" i="1" smtClean="0"/>
              <a:t>interactive</a:t>
            </a:r>
            <a:endParaRPr lang="en-US" smtClean="0"/>
          </a:p>
        </p:txBody>
      </p:sp>
      <p:pic>
        <p:nvPicPr>
          <p:cNvPr id="552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367059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5562600" y="4876800"/>
            <a:ext cx="290904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81279" bIns="50800"/>
          <a:lstStyle/>
          <a:p>
            <a:pPr>
              <a:spcBef>
                <a:spcPts val="700"/>
              </a:spcBef>
              <a:buClr>
                <a:srgbClr val="000000"/>
              </a:buClr>
              <a:buSzPct val="100000"/>
              <a:buFont typeface="Lucida Grande" charset="0"/>
              <a:buNone/>
              <a:defRPr/>
            </a:pPr>
            <a:r>
              <a:rPr lang="en-US" sz="2400" b="0" dirty="0">
                <a:solidFill>
                  <a:schemeClr val="tx1"/>
                </a:solidFill>
              </a:rPr>
              <a:t>Adjust your syntax here depending on this answer.</a:t>
            </a:r>
          </a:p>
        </p:txBody>
      </p:sp>
      <p:sp>
        <p:nvSpPr>
          <p:cNvPr id="84998" name="AutoShape 6"/>
          <p:cNvSpPr>
            <a:spLocks/>
          </p:cNvSpPr>
          <p:nvPr/>
        </p:nvSpPr>
        <p:spPr bwMode="auto">
          <a:xfrm flipV="1">
            <a:off x="3810000" y="5410200"/>
            <a:ext cx="18288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685800" y="4724400"/>
            <a:ext cx="3352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81279" bIns="50800"/>
          <a:lstStyle/>
          <a:p>
            <a:pPr marL="39688" indent="-39688">
              <a:spcBef>
                <a:spcPts val="700"/>
              </a:spcBef>
              <a:buClr>
                <a:srgbClr val="000000"/>
              </a:buClr>
              <a:buSzPct val="100000"/>
              <a:buFont typeface="Lucida Grande" charset="0"/>
              <a:buNone/>
              <a:defRPr/>
            </a:pPr>
            <a:r>
              <a:rPr lang="en-US" sz="2400" b="0">
                <a:solidFill>
                  <a:schemeClr val="tx1"/>
                </a:solidFill>
              </a:rPr>
              <a:t>Output appears here. Did you get what you wanted?</a:t>
            </a:r>
          </a:p>
        </p:txBody>
      </p:sp>
    </p:spTree>
    <p:extLst>
      <p:ext uri="{BB962C8B-B14F-4D97-AF65-F5344CB8AC3E}">
        <p14:creationId xmlns:p14="http://schemas.microsoft.com/office/powerpoint/2010/main" val="361004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1104900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mtClean="0"/>
              <a:t>Typical R session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6500"/>
            <a:ext cx="9144000" cy="10033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smtClean="0"/>
              <a:t>R sessions are </a:t>
            </a:r>
            <a:r>
              <a:rPr lang="en-US" i="1" smtClean="0"/>
              <a:t>interactive</a:t>
            </a:r>
            <a:endParaRPr lang="en-US" smtClean="0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322235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4876800" y="3048000"/>
            <a:ext cx="31466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81279" bIns="50800"/>
          <a:lstStyle/>
          <a:p>
            <a:pPr marL="65088" indent="-39688">
              <a:spcBef>
                <a:spcPts val="700"/>
              </a:spcBef>
              <a:buClr>
                <a:srgbClr val="000000"/>
              </a:buClr>
              <a:buSzPct val="100000"/>
              <a:buFont typeface="Lucida Grande" charset="0"/>
              <a:buNone/>
              <a:defRPr/>
            </a:pPr>
            <a:r>
              <a:rPr lang="en-US" sz="3200" b="0" dirty="0">
                <a:solidFill>
                  <a:schemeClr val="tx1"/>
                </a:solidFill>
              </a:rPr>
              <a:t>At end, all you need to do is save your script file(s) - which can easily be rerun later.</a:t>
            </a:r>
          </a:p>
        </p:txBody>
      </p:sp>
    </p:spTree>
    <p:extLst>
      <p:ext uri="{BB962C8B-B14F-4D97-AF65-F5344CB8AC3E}">
        <p14:creationId xmlns:p14="http://schemas.microsoft.com/office/powerpoint/2010/main" val="288339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09713"/>
          </a:xfrm>
        </p:spPr>
        <p:txBody>
          <a:bodyPr rIns="81279"/>
          <a:lstStyle/>
          <a:p>
            <a:pPr indent="0" eaLnBrk="1" hangingPunct="1">
              <a:defRPr/>
            </a:pPr>
            <a:r>
              <a:rPr lang="en-US" smtClean="0"/>
              <a:t>Learning 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456706" cy="5257800"/>
          </a:xfrm>
        </p:spPr>
        <p:txBody>
          <a:bodyPr rIns="81279"/>
          <a:lstStyle/>
          <a:p>
            <a:pPr eaLnBrk="1" hangingPunct="1">
              <a:defRPr/>
            </a:pPr>
            <a:r>
              <a:rPr lang="en-US" sz="2400" dirty="0" smtClean="0"/>
              <a:t>Check out the course </a:t>
            </a:r>
            <a:r>
              <a:rPr lang="en-US" sz="2400" dirty="0" err="1" smtClean="0"/>
              <a:t>wikisite</a:t>
            </a:r>
            <a:r>
              <a:rPr lang="en-US" sz="2400" dirty="0" smtClean="0"/>
              <a:t> - lots of good manuals &amp; links</a:t>
            </a:r>
          </a:p>
          <a:p>
            <a:pPr eaLnBrk="1" hangingPunct="1">
              <a:defRPr/>
            </a:pPr>
            <a:r>
              <a:rPr lang="en-US" sz="2400" dirty="0" smtClean="0"/>
              <a:t>Read through the CRAN website</a:t>
            </a:r>
          </a:p>
          <a:p>
            <a:pPr eaLnBrk="1" hangingPunct="1">
              <a:defRPr/>
            </a:pPr>
            <a:r>
              <a:rPr lang="en-US" sz="2400" dirty="0" smtClean="0"/>
              <a:t>Use </a:t>
            </a:r>
            <a:r>
              <a:rPr lang="en-US" sz="2400" u="sng" dirty="0" smtClean="0">
                <a:solidFill>
                  <a:srgbClr val="199898"/>
                </a:solidFill>
                <a:hlinkClick r:id="rId3"/>
              </a:rPr>
              <a:t>http://www.rseek.org/</a:t>
            </a:r>
            <a:r>
              <a:rPr lang="en-US" sz="2800" dirty="0" smtClean="0"/>
              <a:t> </a:t>
            </a:r>
            <a:r>
              <a:rPr lang="en-US" sz="2400" dirty="0" smtClean="0"/>
              <a:t>instead of </a:t>
            </a:r>
            <a:r>
              <a:rPr lang="en-US" sz="2400" dirty="0" err="1" smtClean="0"/>
              <a:t>google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Know your </a:t>
            </a:r>
            <a:r>
              <a:rPr lang="en-US" sz="2400" dirty="0" smtClean="0"/>
              <a:t>objects</a:t>
            </a:r>
            <a:r>
              <a:rPr lang="en-US" sz="2400" dirty="0" smtClean="0">
                <a:latin typeface="Arial"/>
              </a:rPr>
              <a:t>’ </a:t>
            </a:r>
            <a:r>
              <a:rPr lang="en-US" sz="2400" dirty="0" smtClean="0"/>
              <a:t>classes</a:t>
            </a:r>
            <a:r>
              <a:rPr lang="en-US" sz="2400" dirty="0" smtClean="0"/>
              <a:t>: class(x) or info(x)</a:t>
            </a:r>
          </a:p>
          <a:p>
            <a:pPr eaLnBrk="1" hangingPunct="1">
              <a:defRPr/>
            </a:pPr>
            <a:r>
              <a:rPr lang="en-US" sz="2400" dirty="0" smtClean="0"/>
              <a:t>Because R is interactive, errors are your friends!</a:t>
            </a:r>
          </a:p>
          <a:p>
            <a:pPr eaLnBrk="1" hangingPunct="1">
              <a:defRPr/>
            </a:pPr>
            <a:r>
              <a:rPr lang="en-US" sz="2400" dirty="0" smtClean="0"/>
              <a:t>?lm    gives you help on lm function. Reading help files can be very… helpful</a:t>
            </a:r>
          </a:p>
          <a:p>
            <a:pPr eaLnBrk="1" hangingPunct="1">
              <a:defRPr/>
            </a:pPr>
            <a:r>
              <a:rPr lang="en-US" sz="2400" dirty="0" smtClean="0"/>
              <a:t>MOST IMPORTANT - the more time you spend using R, the more comfortable you become with it. After doing your first real project in R, you </a:t>
            </a:r>
            <a:r>
              <a:rPr lang="en-US" sz="2400" dirty="0" smtClean="0"/>
              <a:t>won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t </a:t>
            </a:r>
            <a:r>
              <a:rPr lang="en-US" sz="2400" dirty="0" smtClean="0"/>
              <a:t>look back. I promise.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4904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6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Computer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Programming languages help us think precisely and carefully</a:t>
            </a:r>
          </a:p>
          <a:p>
            <a:r>
              <a:rPr lang="en-US" dirty="0" smtClean="0"/>
              <a:t>Develop and reason about algorithms</a:t>
            </a:r>
          </a:p>
          <a:p>
            <a:r>
              <a:rPr lang="en-US" dirty="0"/>
              <a:t>Automation of tedious and error-prone tasks</a:t>
            </a:r>
          </a:p>
          <a:p>
            <a:r>
              <a:rPr lang="en-US" dirty="0" smtClean="0"/>
              <a:t>Great expansion of our abilities</a:t>
            </a:r>
          </a:p>
          <a:p>
            <a:pPr lvl="1"/>
            <a:r>
              <a:rPr lang="en-US" dirty="0" smtClean="0"/>
              <a:t>Compute</a:t>
            </a:r>
          </a:p>
          <a:p>
            <a:pPr lvl="1"/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Filter</a:t>
            </a:r>
          </a:p>
          <a:p>
            <a:r>
              <a:rPr lang="en-US" dirty="0" smtClean="0"/>
              <a:t>Filtering information is becoming a huge challenge</a:t>
            </a:r>
          </a:p>
          <a:p>
            <a:r>
              <a:rPr lang="en-US" dirty="0" smtClean="0"/>
              <a:t>Computers are everywhere!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945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Modeling</a:t>
            </a:r>
          </a:p>
          <a:p>
            <a:r>
              <a:rPr lang="en-US" dirty="0" smtClean="0"/>
              <a:t>Simulation</a:t>
            </a:r>
          </a:p>
          <a:p>
            <a:r>
              <a:rPr lang="en-US" dirty="0" smtClean="0"/>
              <a:t>Web Pages</a:t>
            </a:r>
          </a:p>
          <a:p>
            <a:r>
              <a:rPr lang="en-US" dirty="0" smtClean="0"/>
              <a:t>Database</a:t>
            </a:r>
          </a:p>
          <a:p>
            <a:r>
              <a:rPr lang="en-US" dirty="0" smtClean="0"/>
              <a:t>Scripting</a:t>
            </a:r>
          </a:p>
          <a:p>
            <a:r>
              <a:rPr lang="en-US" dirty="0" smtClean="0"/>
              <a:t>And so much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Java - general</a:t>
            </a:r>
          </a:p>
          <a:p>
            <a:r>
              <a:rPr lang="en-US" dirty="0" smtClean="0"/>
              <a:t>C++ - general</a:t>
            </a:r>
          </a:p>
          <a:p>
            <a:r>
              <a:rPr lang="en-US" dirty="0" smtClean="0"/>
              <a:t>PHP - web</a:t>
            </a:r>
          </a:p>
          <a:p>
            <a:r>
              <a:rPr lang="en-US" dirty="0" err="1" smtClean="0"/>
              <a:t>Javascript</a:t>
            </a:r>
            <a:r>
              <a:rPr lang="en-US" dirty="0" smtClean="0"/>
              <a:t> - web</a:t>
            </a:r>
          </a:p>
          <a:p>
            <a:r>
              <a:rPr lang="en-US" dirty="0" smtClean="0"/>
              <a:t>Perl </a:t>
            </a:r>
          </a:p>
          <a:p>
            <a:r>
              <a:rPr lang="en-US" dirty="0" smtClean="0"/>
              <a:t>Python</a:t>
            </a:r>
          </a:p>
          <a:p>
            <a:r>
              <a:rPr lang="en-US" dirty="0" smtClean="0"/>
              <a:t>Lisp - functional</a:t>
            </a:r>
          </a:p>
          <a:p>
            <a:r>
              <a:rPr lang="en-US" dirty="0" smtClean="0"/>
              <a:t>Prolog - logic</a:t>
            </a:r>
          </a:p>
          <a:p>
            <a:r>
              <a:rPr lang="en-US" dirty="0" smtClean="0"/>
              <a:t>MySQL – database</a:t>
            </a:r>
          </a:p>
          <a:p>
            <a:r>
              <a:rPr lang="en-US" dirty="0" smtClean="0"/>
              <a:t>MS Access - database</a:t>
            </a:r>
          </a:p>
          <a:p>
            <a:r>
              <a:rPr lang="en-US" dirty="0" smtClean="0"/>
              <a:t>Flash - web</a:t>
            </a:r>
          </a:p>
          <a:p>
            <a:r>
              <a:rPr lang="en-US" dirty="0" smtClean="0"/>
              <a:t>Objective C - apps</a:t>
            </a:r>
          </a:p>
          <a:p>
            <a:r>
              <a:rPr lang="en-US" dirty="0" smtClean="0"/>
              <a:t>Visual Basic</a:t>
            </a:r>
          </a:p>
          <a:p>
            <a:r>
              <a:rPr lang="en-US" dirty="0" smtClean="0"/>
              <a:t>And the list goes on…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2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 </a:t>
            </a:r>
            <a:r>
              <a:rPr lang="en-US" dirty="0"/>
              <a:t>a widely used general-purpose, high-level programming </a:t>
            </a:r>
            <a:r>
              <a:rPr lang="en-US" dirty="0" smtClean="0"/>
              <a:t>language. Its </a:t>
            </a:r>
            <a:r>
              <a:rPr lang="en-US" dirty="0"/>
              <a:t>design philosophy emphasizes code readability, and its syntax allows programmers to express concepts in fewer lines of code than would be possible in languages such as C</a:t>
            </a:r>
            <a:r>
              <a:rPr lang="en-US" dirty="0" smtClean="0"/>
              <a:t>. The </a:t>
            </a:r>
            <a:r>
              <a:rPr lang="en-US" dirty="0"/>
              <a:t>language provides constructs intended to enable clear programs on both a small and large scale. </a:t>
            </a:r>
            <a:r>
              <a:rPr lang="en-US" dirty="0">
                <a:hlinkClick r:id="rId2"/>
              </a:rPr>
              <a:t>http://en.wikipedia.org/wiki/Python_%28programming_language%</a:t>
            </a:r>
            <a:r>
              <a:rPr lang="en-US" dirty="0" smtClean="0">
                <a:hlinkClick r:id="rId2"/>
              </a:rPr>
              <a:t>29</a:t>
            </a:r>
            <a:endParaRPr lang="en-US" dirty="0" smtClean="0"/>
          </a:p>
          <a:p>
            <a:r>
              <a:rPr lang="en-US" dirty="0" smtClean="0"/>
              <a:t>Sometimes described as an object oriented scripting language, it has excellent functionality for processing linguistic data, which is why I started using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for 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Open Data, Open Source and Open Standards in chemistry: The Blue Obelisk five years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://www.jcheminf.com/content/3/1/</a:t>
            </a:r>
            <a:r>
              <a:rPr lang="en-US" dirty="0" smtClean="0">
                <a:hlinkClick r:id="rId2"/>
              </a:rPr>
              <a:t>37</a:t>
            </a:r>
            <a:endParaRPr lang="en-US" dirty="0" smtClean="0"/>
          </a:p>
          <a:p>
            <a:r>
              <a:rPr lang="en-US" dirty="0">
                <a:hlinkClick r:id="rId3"/>
              </a:rPr>
              <a:t>http://stackoverflow.com/questions/3195630/programming-in-</a:t>
            </a:r>
            <a:r>
              <a:rPr lang="en-US" dirty="0" smtClean="0">
                <a:hlinkClick r:id="rId3"/>
              </a:rPr>
              <a:t>chemistry</a:t>
            </a:r>
            <a:r>
              <a:rPr lang="en-US" dirty="0" smtClean="0"/>
              <a:t> selected responses:</a:t>
            </a:r>
          </a:p>
          <a:p>
            <a:pPr lvl="1"/>
            <a:r>
              <a:rPr lang="en-US" dirty="0"/>
              <a:t>Python is also widely used in computational chemistry (structure visualization, molecular modeling, and </a:t>
            </a:r>
            <a:r>
              <a:rPr lang="en-US" dirty="0" err="1"/>
              <a:t>cheminformatics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Dive into python</a:t>
            </a:r>
          </a:p>
          <a:p>
            <a:pPr lvl="1"/>
            <a:r>
              <a:rPr lang="en-US" dirty="0"/>
              <a:t>Your best choice is almost certainly whatever your chemistry-major friends are using. In this case it might be </a:t>
            </a:r>
            <a:r>
              <a:rPr lang="en-US" dirty="0" err="1"/>
              <a:t>Matlab</a:t>
            </a:r>
            <a:r>
              <a:rPr lang="en-US" dirty="0"/>
              <a:t>, which is widely used in both natural sciences and engineering.</a:t>
            </a:r>
          </a:p>
          <a:p>
            <a:pPr lvl="1"/>
            <a:r>
              <a:rPr lang="en-US" dirty="0" smtClean="0"/>
              <a:t>I'd </a:t>
            </a:r>
            <a:r>
              <a:rPr lang="en-US" dirty="0"/>
              <a:t>suggest Python. It's easy to learn and has very good library support for scientific programming such as </a:t>
            </a:r>
            <a:r>
              <a:rPr lang="en-US" dirty="0" err="1"/>
              <a:t>Scipy</a:t>
            </a:r>
            <a:r>
              <a:rPr lang="en-US" dirty="0"/>
              <a:t>/</a:t>
            </a:r>
            <a:r>
              <a:rPr lang="en-US" dirty="0" err="1"/>
              <a:t>Numpy</a:t>
            </a:r>
            <a:r>
              <a:rPr lang="en-US" dirty="0"/>
              <a:t>. It has a good support community and it very good for churning out code quickly.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3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for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for Biologists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://www.programmingforbiologists.org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Introduction to Programming and Database Management for </a:t>
            </a:r>
            <a:r>
              <a:rPr lang="en-US" dirty="0" smtClean="0"/>
              <a:t>Biologists</a:t>
            </a:r>
          </a:p>
          <a:p>
            <a:pPr lvl="2"/>
            <a:r>
              <a:rPr lang="en-US" dirty="0"/>
              <a:t>The course will be taught using Python for computer programming and MS Access for database management. No programming or database background is required.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3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code academy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://www.codecademy.com/tracks/</a:t>
            </a:r>
            <a:r>
              <a:rPr lang="en-US" dirty="0" smtClean="0">
                <a:hlinkClick r:id="rId2"/>
              </a:rPr>
              <a:t>python</a:t>
            </a:r>
            <a:endParaRPr lang="en-US" dirty="0" smtClean="0"/>
          </a:p>
          <a:p>
            <a:r>
              <a:rPr lang="en-US" dirty="0" smtClean="0"/>
              <a:t>Best to have something you want to do</a:t>
            </a:r>
          </a:p>
          <a:p>
            <a:r>
              <a:rPr lang="en-US" dirty="0" smtClean="0"/>
              <a:t>Have to practice </a:t>
            </a:r>
          </a:p>
          <a:p>
            <a:r>
              <a:rPr lang="en-US" dirty="0" smtClean="0"/>
              <a:t>It takes time</a:t>
            </a:r>
          </a:p>
          <a:p>
            <a:r>
              <a:rPr lang="en-US" dirty="0" smtClean="0"/>
              <a:t>Keep the big picture in mind: problem solving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03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statements</a:t>
            </a:r>
          </a:p>
          <a:p>
            <a:pPr lvl="1"/>
            <a:r>
              <a:rPr lang="en-US" dirty="0" smtClean="0"/>
              <a:t>computation</a:t>
            </a:r>
          </a:p>
          <a:p>
            <a:r>
              <a:rPr lang="en-US" dirty="0" smtClean="0"/>
              <a:t>Control flow</a:t>
            </a:r>
          </a:p>
          <a:p>
            <a:pPr lvl="1"/>
            <a:r>
              <a:rPr lang="en-US" dirty="0" smtClean="0"/>
              <a:t>Choice</a:t>
            </a:r>
          </a:p>
          <a:p>
            <a:pPr lvl="1"/>
            <a:r>
              <a:rPr lang="en-US" dirty="0" smtClean="0"/>
              <a:t>Iteration</a:t>
            </a:r>
          </a:p>
          <a:p>
            <a:r>
              <a:rPr lang="en-US" dirty="0" smtClean="0"/>
              <a:t>Data structures</a:t>
            </a:r>
          </a:p>
          <a:p>
            <a:pPr lvl="1"/>
            <a:r>
              <a:rPr lang="en-US" dirty="0" smtClean="0"/>
              <a:t>Lists</a:t>
            </a:r>
          </a:p>
          <a:p>
            <a:pPr lvl="1"/>
            <a:r>
              <a:rPr lang="en-US" dirty="0" smtClean="0"/>
              <a:t>Stack</a:t>
            </a:r>
          </a:p>
          <a:p>
            <a:pPr lvl="1"/>
            <a:r>
              <a:rPr lang="en-US" dirty="0" smtClean="0"/>
              <a:t>Queues</a:t>
            </a:r>
          </a:p>
          <a:p>
            <a:pPr lvl="1"/>
            <a:r>
              <a:rPr lang="en-US" dirty="0" smtClean="0"/>
              <a:t>Trees</a:t>
            </a:r>
          </a:p>
          <a:p>
            <a:pPr lvl="1"/>
            <a:r>
              <a:rPr lang="en-US" dirty="0" smtClean="0"/>
              <a:t>Tables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7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1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doing research in Math and CS</a:t>
            </a:r>
          </a:p>
          <a:p>
            <a:r>
              <a:rPr lang="en-US" dirty="0" smtClean="0"/>
              <a:t>How to get started with a literature search</a:t>
            </a:r>
          </a:p>
          <a:p>
            <a:pPr lvl="1"/>
            <a:r>
              <a:rPr lang="en-US" dirty="0" smtClean="0"/>
              <a:t>Where to search</a:t>
            </a:r>
          </a:p>
          <a:p>
            <a:pPr lvl="1"/>
            <a:r>
              <a:rPr lang="en-US" dirty="0" smtClean="0"/>
              <a:t>How to search</a:t>
            </a:r>
          </a:p>
          <a:p>
            <a:pPr lvl="1"/>
            <a:r>
              <a:rPr lang="en-US" dirty="0" smtClean="0"/>
              <a:t>How to read</a:t>
            </a:r>
          </a:p>
          <a:p>
            <a:pPr lvl="1"/>
            <a:r>
              <a:rPr lang="en-US" dirty="0" smtClean="0"/>
              <a:t>How to keep track of it all</a:t>
            </a:r>
          </a:p>
        </p:txBody>
      </p:sp>
    </p:spTree>
    <p:extLst>
      <p:ext uri="{BB962C8B-B14F-4D97-AF65-F5344CB8AC3E}">
        <p14:creationId xmlns:p14="http://schemas.microsoft.com/office/powerpoint/2010/main" val="195675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Research Broad Strokes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Algebra</a:t>
            </a:r>
          </a:p>
          <a:p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Real </a:t>
            </a:r>
          </a:p>
          <a:p>
            <a:pPr lvl="1"/>
            <a:r>
              <a:rPr lang="en-US" dirty="0" smtClean="0"/>
              <a:t>Complex</a:t>
            </a:r>
          </a:p>
          <a:p>
            <a:r>
              <a:rPr lang="en-US" dirty="0" smtClean="0"/>
              <a:t>Topology and Geometry</a:t>
            </a:r>
          </a:p>
          <a:p>
            <a:r>
              <a:rPr lang="en-US" dirty="0" smtClean="0"/>
              <a:t>Set Theory and Logic (Foundations)</a:t>
            </a:r>
          </a:p>
          <a:p>
            <a:r>
              <a:rPr lang="en-US" dirty="0" err="1" smtClean="0"/>
              <a:t>Combinatorics</a:t>
            </a:r>
            <a:endParaRPr lang="en-US" dirty="0" smtClean="0"/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Applied Mathematics</a:t>
            </a:r>
          </a:p>
          <a:p>
            <a:r>
              <a:rPr lang="en-US" dirty="0" smtClean="0"/>
              <a:t>Mathematics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8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things that work</a:t>
            </a:r>
          </a:p>
          <a:p>
            <a:pPr lvl="1"/>
            <a:r>
              <a:rPr lang="en-US" dirty="0" smtClean="0"/>
              <a:t>Go to class </a:t>
            </a:r>
          </a:p>
          <a:p>
            <a:pPr lvl="2"/>
            <a:r>
              <a:rPr lang="en-US" dirty="0" smtClean="0"/>
              <a:t>Pay attention</a:t>
            </a:r>
          </a:p>
          <a:p>
            <a:pPr lvl="2"/>
            <a:r>
              <a:rPr lang="en-US" dirty="0" smtClean="0"/>
              <a:t>Take notes</a:t>
            </a:r>
          </a:p>
          <a:p>
            <a:pPr lvl="2"/>
            <a:r>
              <a:rPr lang="en-US" dirty="0" smtClean="0"/>
              <a:t>Ask questions</a:t>
            </a:r>
          </a:p>
          <a:p>
            <a:pPr lvl="2"/>
            <a:r>
              <a:rPr lang="en-US" dirty="0" smtClean="0"/>
              <a:t>Be involved in the material</a:t>
            </a:r>
          </a:p>
          <a:p>
            <a:pPr lvl="1"/>
            <a:r>
              <a:rPr lang="en-US" dirty="0" smtClean="0"/>
              <a:t>Do all assigned work</a:t>
            </a:r>
          </a:p>
          <a:p>
            <a:pPr lvl="2"/>
            <a:r>
              <a:rPr lang="en-US" dirty="0" smtClean="0"/>
              <a:t>Set up regular work times</a:t>
            </a:r>
          </a:p>
          <a:p>
            <a:pPr lvl="2"/>
            <a:r>
              <a:rPr lang="en-US" dirty="0" smtClean="0"/>
              <a:t>Form study groups </a:t>
            </a:r>
          </a:p>
          <a:p>
            <a:pPr lvl="2"/>
            <a:r>
              <a:rPr lang="en-US" dirty="0" smtClean="0"/>
              <a:t>Get help when needed</a:t>
            </a:r>
          </a:p>
          <a:p>
            <a:pPr lvl="2"/>
            <a:r>
              <a:rPr lang="en-US" dirty="0" smtClean="0"/>
              <a:t>Go to office hours</a:t>
            </a:r>
          </a:p>
          <a:p>
            <a:pPr lvl="2"/>
            <a:r>
              <a:rPr lang="en-US" dirty="0" smtClean="0"/>
              <a:t>Do more than assigned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7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Research Broad Strokes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Artificial Intelligence (AI)</a:t>
            </a:r>
          </a:p>
          <a:p>
            <a:r>
              <a:rPr lang="en-US" dirty="0"/>
              <a:t>Computer Architecture &amp; Engineering (ARC)</a:t>
            </a:r>
          </a:p>
          <a:p>
            <a:r>
              <a:rPr lang="en-US" dirty="0"/>
              <a:t>Database Management Systems (DBMS)</a:t>
            </a:r>
          </a:p>
          <a:p>
            <a:r>
              <a:rPr lang="en-US" dirty="0"/>
              <a:t>Graphics (GR)</a:t>
            </a:r>
          </a:p>
          <a:p>
            <a:r>
              <a:rPr lang="en-US" dirty="0"/>
              <a:t>Human-Computer Interaction (HCI)</a:t>
            </a:r>
          </a:p>
          <a:p>
            <a:r>
              <a:rPr lang="en-US" dirty="0"/>
              <a:t>Operating Systems &amp; Networking (OSNT)</a:t>
            </a:r>
          </a:p>
          <a:p>
            <a:r>
              <a:rPr lang="en-US" dirty="0"/>
              <a:t>Programming Systems (PS)</a:t>
            </a:r>
          </a:p>
          <a:p>
            <a:r>
              <a:rPr lang="en-US" dirty="0"/>
              <a:t>Scientific Computing (SCI)</a:t>
            </a:r>
          </a:p>
          <a:p>
            <a:r>
              <a:rPr lang="en-US" dirty="0"/>
              <a:t>Security (SEC)</a:t>
            </a:r>
          </a:p>
          <a:p>
            <a:r>
              <a:rPr lang="en-US" dirty="0"/>
              <a:t>Theory (THY)</a:t>
            </a:r>
          </a:p>
        </p:txBody>
      </p:sp>
    </p:spTree>
    <p:extLst>
      <p:ext uri="{BB962C8B-B14F-4D97-AF65-F5344CB8AC3E}">
        <p14:creationId xmlns:p14="http://schemas.microsoft.com/office/powerpoint/2010/main" val="278989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Research at CSU 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Department</a:t>
            </a:r>
          </a:p>
          <a:p>
            <a:pPr lvl="1"/>
            <a:r>
              <a:rPr lang="en-US" dirty="0">
                <a:hlinkClick r:id="rId2"/>
              </a:rPr>
              <a:t>http://www.csustan.edu/math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Math Faculty currently mentoring research students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Sundar</a:t>
            </a:r>
            <a:r>
              <a:rPr lang="en-US" dirty="0" smtClean="0"/>
              <a:t> – CVMSA – focus on education</a:t>
            </a:r>
          </a:p>
          <a:p>
            <a:pPr lvl="1"/>
            <a:r>
              <a:rPr lang="en-US" dirty="0" smtClean="0"/>
              <a:t>Dr. An – Mathematical modeling for Image analysis – runs summer research projects 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Bice</a:t>
            </a:r>
            <a:r>
              <a:rPr lang="en-US" dirty="0" smtClean="0"/>
              <a:t> – Working with Dr. An – also numerical analysis and operations research</a:t>
            </a:r>
          </a:p>
          <a:p>
            <a:pPr lvl="1"/>
            <a:r>
              <a:rPr lang="en-US" dirty="0" smtClean="0"/>
              <a:t>Dr. Hoover – real and complex analysis, wavelets</a:t>
            </a:r>
          </a:p>
          <a:p>
            <a:r>
              <a:rPr lang="en-US" dirty="0" smtClean="0"/>
              <a:t>Math Faculty hoping to start a research program</a:t>
            </a:r>
          </a:p>
          <a:p>
            <a:pPr lvl="1"/>
            <a:r>
              <a:rPr lang="en-US" dirty="0" smtClean="0"/>
              <a:t>Dr. David Martin – new faculty, interested in students to work on number-theoretic derivative of an integer; designing “real” calculus, trigonometry, and algebra word problems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1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</a:t>
            </a:r>
            <a:r>
              <a:rPr lang="en-US" dirty="0"/>
              <a:t>Research at CSU 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Department </a:t>
            </a:r>
          </a:p>
          <a:p>
            <a:pPr lvl="1"/>
            <a:r>
              <a:rPr lang="en-US" dirty="0">
                <a:hlinkClick r:id="rId2"/>
              </a:rPr>
              <a:t>http://www.cs.csustan.edu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CS </a:t>
            </a:r>
            <a:r>
              <a:rPr lang="en-US" dirty="0"/>
              <a:t>Faculty currently mentoring research students</a:t>
            </a:r>
          </a:p>
          <a:p>
            <a:pPr lvl="1"/>
            <a:r>
              <a:rPr lang="en-US" dirty="0" smtClean="0"/>
              <a:t>Dr. Carter – a variety of topics – exploring large data sets with spectral clustering, modeling, simulation</a:t>
            </a:r>
          </a:p>
          <a:p>
            <a:pPr lvl="1"/>
            <a:r>
              <a:rPr lang="en-US" dirty="0" smtClean="0"/>
              <a:t>Dr. Silverman (on sabbatical this semester) – assembly language teaching tools, ecommerce, security</a:t>
            </a:r>
          </a:p>
          <a:p>
            <a:pPr lvl="1"/>
            <a:r>
              <a:rPr lang="en-US" dirty="0" smtClean="0"/>
              <a:t>Dr. Melanie Martin – data mining, machine learning, natural language processing, team communication, medical and health informatics, GIS</a:t>
            </a:r>
          </a:p>
          <a:p>
            <a:pPr lvl="1"/>
            <a:r>
              <a:rPr lang="en-US" dirty="0" smtClean="0"/>
              <a:t>Dr. Thomas – databases, exploring large data sets, web site construction</a:t>
            </a:r>
          </a:p>
        </p:txBody>
      </p:sp>
    </p:spTree>
    <p:extLst>
      <p:ext uri="{BB962C8B-B14F-4D97-AF65-F5344CB8AC3E}">
        <p14:creationId xmlns:p14="http://schemas.microsoft.com/office/powerpoint/2010/main" val="240529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at CSU 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 and CS faculty here are friendly and welcoming</a:t>
            </a:r>
          </a:p>
          <a:p>
            <a:pPr lvl="1"/>
            <a:r>
              <a:rPr lang="en-US" dirty="0" smtClean="0"/>
              <a:t>Stop by their office hours </a:t>
            </a:r>
          </a:p>
          <a:p>
            <a:pPr lvl="2"/>
            <a:r>
              <a:rPr lang="en-US" dirty="0" smtClean="0"/>
              <a:t>Help on problems</a:t>
            </a:r>
          </a:p>
          <a:p>
            <a:pPr lvl="2"/>
            <a:r>
              <a:rPr lang="en-US" dirty="0" smtClean="0"/>
              <a:t>Talk about research opportunities</a:t>
            </a:r>
          </a:p>
          <a:p>
            <a:pPr lvl="2"/>
            <a:r>
              <a:rPr lang="en-US" dirty="0" smtClean="0"/>
              <a:t>Talk about graduate school</a:t>
            </a:r>
          </a:p>
          <a:p>
            <a:pPr lvl="2"/>
            <a:r>
              <a:rPr lang="en-US" dirty="0" smtClean="0"/>
              <a:t>Talk about summer research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7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CS Literature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 CSU Stanislaus Library</a:t>
            </a:r>
          </a:p>
          <a:p>
            <a:pPr lvl="1"/>
            <a:r>
              <a:rPr lang="en-US" dirty="0">
                <a:hlinkClick r:id="rId2"/>
              </a:rPr>
              <a:t>http://library.csustan.edu/databases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ACM Digital Library</a:t>
            </a:r>
          </a:p>
          <a:p>
            <a:pPr lvl="2"/>
            <a:r>
              <a:rPr lang="en-US" dirty="0">
                <a:hlinkClick r:id="rId3"/>
              </a:rPr>
              <a:t>http://dl.acm.org/</a:t>
            </a:r>
            <a:r>
              <a:rPr lang="en-US" dirty="0" smtClean="0">
                <a:hlinkClick r:id="rId3"/>
              </a:rPr>
              <a:t>dl.cfm</a:t>
            </a:r>
            <a:endParaRPr lang="en-US" dirty="0" smtClean="0"/>
          </a:p>
          <a:p>
            <a:pPr lvl="1"/>
            <a:r>
              <a:rPr lang="en-US" dirty="0" smtClean="0"/>
              <a:t>IEEE </a:t>
            </a:r>
            <a:r>
              <a:rPr lang="en-US" dirty="0" err="1" smtClean="0"/>
              <a:t>Xplore</a:t>
            </a:r>
            <a:r>
              <a:rPr lang="en-US" dirty="0" smtClean="0"/>
              <a:t> Digital Library</a:t>
            </a:r>
          </a:p>
          <a:p>
            <a:pPr lvl="2"/>
            <a:r>
              <a:rPr lang="en-US" dirty="0">
                <a:hlinkClick r:id="rId4"/>
              </a:rPr>
              <a:t>http://ieeexplore.ieee.org/Xplore/</a:t>
            </a:r>
            <a:r>
              <a:rPr lang="en-US" dirty="0" smtClean="0">
                <a:hlinkClick r:id="rId4"/>
              </a:rPr>
              <a:t>home.jsp</a:t>
            </a:r>
            <a:endParaRPr lang="en-US" dirty="0" smtClean="0"/>
          </a:p>
          <a:p>
            <a:r>
              <a:rPr lang="en-US" dirty="0" smtClean="0"/>
              <a:t>Safari Tech Books Online</a:t>
            </a:r>
          </a:p>
          <a:p>
            <a:pPr lvl="1"/>
            <a:r>
              <a:rPr lang="en-US" dirty="0">
                <a:hlinkClick r:id="rId5"/>
              </a:rPr>
              <a:t>http://www.library.csustan.edu/</a:t>
            </a:r>
            <a:r>
              <a:rPr lang="en-US" dirty="0" smtClean="0">
                <a:hlinkClick r:id="rId5"/>
              </a:rPr>
              <a:t>ebooks.html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http://proquest.safaribooksonline.com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err="1" smtClean="0"/>
              <a:t>Citeseer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http://citeseer.ist.psu.edu/</a:t>
            </a:r>
            <a:r>
              <a:rPr lang="en-US" dirty="0" smtClean="0">
                <a:hlinkClick r:id="rId7"/>
              </a:rPr>
              <a:t>index</a:t>
            </a:r>
            <a:endParaRPr lang="en-US" dirty="0" smtClean="0"/>
          </a:p>
          <a:p>
            <a:r>
              <a:rPr lang="en-US" dirty="0" smtClean="0"/>
              <a:t>Google Scholar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8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AMS </a:t>
            </a:r>
            <a:r>
              <a:rPr lang="en-US" dirty="0" err="1" smtClean="0"/>
              <a:t>MathSciNet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http://www.ams.org/mathscinet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CSU Stanislaus Library Resources by Subject</a:t>
            </a:r>
          </a:p>
          <a:p>
            <a:pPr lvl="1"/>
            <a:r>
              <a:rPr lang="en-US" dirty="0">
                <a:hlinkClick r:id="rId3"/>
              </a:rPr>
              <a:t>http://xerxes.calstate.edu/stanislaus/</a:t>
            </a:r>
            <a:r>
              <a:rPr lang="en-US" dirty="0" smtClean="0">
                <a:hlinkClick r:id="rId3"/>
              </a:rPr>
              <a:t>databases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053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to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resources above don’t give you access to what you want</a:t>
            </a:r>
          </a:p>
          <a:p>
            <a:r>
              <a:rPr lang="en-US" dirty="0" smtClean="0"/>
              <a:t>Some hints on Google</a:t>
            </a:r>
          </a:p>
          <a:p>
            <a:pPr lvl="1"/>
            <a:r>
              <a:rPr lang="en-US" dirty="0" smtClean="0"/>
              <a:t>Paste in the title with quotes around it</a:t>
            </a:r>
          </a:p>
          <a:p>
            <a:pPr lvl="2"/>
            <a:r>
              <a:rPr lang="en-US" dirty="0" smtClean="0"/>
              <a:t>“The title of the article I need”</a:t>
            </a:r>
          </a:p>
          <a:p>
            <a:pPr lvl="1"/>
            <a:r>
              <a:rPr lang="en-US" dirty="0" smtClean="0"/>
              <a:t>Google each of the authors and look for it on their page</a:t>
            </a:r>
          </a:p>
          <a:p>
            <a:pPr lvl="1"/>
            <a:r>
              <a:rPr lang="en-US" dirty="0" smtClean="0"/>
              <a:t>Permute the word order of your search</a:t>
            </a:r>
          </a:p>
          <a:p>
            <a:pPr lvl="1"/>
            <a:r>
              <a:rPr lang="en-US" dirty="0" smtClean="0"/>
              <a:t>Think of other ways/words to describe what you want</a:t>
            </a:r>
          </a:p>
          <a:p>
            <a:pPr lvl="1"/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give up</a:t>
            </a:r>
          </a:p>
          <a:p>
            <a:r>
              <a:rPr lang="en-US" dirty="0" smtClean="0"/>
              <a:t>Use interlibrary loan</a:t>
            </a:r>
          </a:p>
        </p:txBody>
      </p:sp>
    </p:spTree>
    <p:extLst>
      <p:ext uri="{BB962C8B-B14F-4D97-AF65-F5344CB8AC3E}">
        <p14:creationId xmlns:p14="http://schemas.microsoft.com/office/powerpoint/2010/main" val="284059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you have found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Reading of Papers in Science and Technology</a:t>
            </a:r>
          </a:p>
          <a:p>
            <a:pPr lvl="1"/>
            <a:r>
              <a:rPr lang="en-US" dirty="0">
                <a:hlinkClick r:id="rId2"/>
              </a:rPr>
              <a:t>http://www.cs.columbia.edu/~hgs/netbib/</a:t>
            </a:r>
            <a:r>
              <a:rPr lang="en-US" dirty="0" smtClean="0">
                <a:hlinkClick r:id="rId2"/>
              </a:rPr>
              <a:t>efficientReading.pdf</a:t>
            </a:r>
            <a:endParaRPr lang="en-US" dirty="0" smtClean="0"/>
          </a:p>
          <a:p>
            <a:r>
              <a:rPr lang="en-US" dirty="0" smtClean="0"/>
              <a:t>How to Read a Scientific </a:t>
            </a:r>
            <a:r>
              <a:rPr lang="en-US" dirty="0"/>
              <a:t>A</a:t>
            </a:r>
            <a:r>
              <a:rPr lang="en-US" dirty="0" smtClean="0"/>
              <a:t>rticle</a:t>
            </a:r>
          </a:p>
          <a:p>
            <a:pPr lvl="1"/>
            <a:r>
              <a:rPr lang="en-US" dirty="0">
                <a:hlinkClick r:id="rId3"/>
              </a:rPr>
              <a:t>http://www.owlnet.rice.edu/~cainproj/courses/</a:t>
            </a:r>
            <a:r>
              <a:rPr lang="en-US" dirty="0" smtClean="0">
                <a:hlinkClick r:id="rId3"/>
              </a:rPr>
              <a:t>HowToReadSciArticle.pdf</a:t>
            </a:r>
            <a:endParaRPr lang="en-US" dirty="0" smtClean="0"/>
          </a:p>
          <a:p>
            <a:r>
              <a:rPr lang="en-US" dirty="0" smtClean="0"/>
              <a:t>How to read a research paper</a:t>
            </a:r>
          </a:p>
          <a:p>
            <a:pPr lvl="1"/>
            <a:r>
              <a:rPr lang="en-US" dirty="0">
                <a:hlinkClick r:id="rId3"/>
              </a:rPr>
              <a:t>http://www.owlnet.rice.edu/~cainproj/courses/</a:t>
            </a:r>
            <a:r>
              <a:rPr lang="en-US" dirty="0" smtClean="0">
                <a:hlinkClick r:id="rId3"/>
              </a:rPr>
              <a:t>HowToReadSciArticle.pdf</a:t>
            </a:r>
            <a:endParaRPr lang="en-US" dirty="0" smtClean="0"/>
          </a:p>
          <a:p>
            <a:r>
              <a:rPr lang="en-US" dirty="0"/>
              <a:t>How to Read Mathematics</a:t>
            </a:r>
          </a:p>
          <a:p>
            <a:pPr lvl="1"/>
            <a:r>
              <a:rPr lang="en-US" dirty="0">
                <a:hlinkClick r:id="rId4"/>
              </a:rPr>
              <a:t>http://web.stonehill.edu/compsci/history_math/math-read.htm</a:t>
            </a:r>
            <a:endParaRPr lang="en-US" dirty="0"/>
          </a:p>
          <a:p>
            <a:r>
              <a:rPr lang="en-US" dirty="0"/>
              <a:t>This is just the tip of the iceberg of reading advice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track of you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a file open where you can cut and paste</a:t>
            </a:r>
          </a:p>
          <a:p>
            <a:pPr lvl="1"/>
            <a:r>
              <a:rPr lang="en-US" dirty="0" smtClean="0"/>
              <a:t>URLs</a:t>
            </a:r>
          </a:p>
          <a:p>
            <a:pPr lvl="1"/>
            <a:r>
              <a:rPr lang="en-US" dirty="0" smtClean="0"/>
              <a:t>Citations</a:t>
            </a:r>
          </a:p>
          <a:p>
            <a:pPr lvl="1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Leads to follow</a:t>
            </a:r>
          </a:p>
          <a:p>
            <a:r>
              <a:rPr lang="en-US" dirty="0" smtClean="0"/>
              <a:t>Reading template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Balance school, work, family, friends, other activities</a:t>
            </a:r>
          </a:p>
          <a:p>
            <a:pPr lvl="1"/>
            <a:r>
              <a:rPr lang="en-US" dirty="0" smtClean="0"/>
              <a:t>Be realistic about what you can do</a:t>
            </a:r>
          </a:p>
          <a:p>
            <a:pPr lvl="1"/>
            <a:r>
              <a:rPr lang="en-US" dirty="0" smtClean="0"/>
              <a:t>Success in Math and Science takes time</a:t>
            </a:r>
          </a:p>
          <a:p>
            <a:pPr lvl="1"/>
            <a:r>
              <a:rPr lang="en-US" dirty="0" smtClean="0"/>
              <a:t>Keep records of how you spend your time</a:t>
            </a:r>
          </a:p>
          <a:p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For the next week, print out or make a calendar</a:t>
            </a:r>
          </a:p>
          <a:p>
            <a:pPr lvl="1"/>
            <a:r>
              <a:rPr lang="en-US" dirty="0" smtClean="0"/>
              <a:t>Keep track up to 10 minute increments of what you do</a:t>
            </a:r>
          </a:p>
          <a:p>
            <a:pPr lvl="1"/>
            <a:r>
              <a:rPr lang="en-US" dirty="0" smtClean="0"/>
              <a:t>At the end of the week analyze it</a:t>
            </a:r>
          </a:p>
          <a:p>
            <a:r>
              <a:rPr lang="en-US" dirty="0" smtClean="0"/>
              <a:t>Don’t multitask: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5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part of your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people about what you are studying</a:t>
            </a:r>
          </a:p>
          <a:p>
            <a:pPr lvl="1"/>
            <a:r>
              <a:rPr lang="en-US" dirty="0" smtClean="0"/>
              <a:t>When you are exercising</a:t>
            </a:r>
          </a:p>
          <a:p>
            <a:pPr lvl="1"/>
            <a:r>
              <a:rPr lang="en-US" dirty="0" smtClean="0"/>
              <a:t>When you are eating</a:t>
            </a:r>
          </a:p>
          <a:p>
            <a:pPr lvl="1"/>
            <a:r>
              <a:rPr lang="en-US" dirty="0" smtClean="0"/>
              <a:t>When you are studying</a:t>
            </a:r>
          </a:p>
          <a:p>
            <a:pPr lvl="1"/>
            <a:r>
              <a:rPr lang="en-US" dirty="0" smtClean="0"/>
              <a:t>In the lab</a:t>
            </a:r>
          </a:p>
          <a:p>
            <a:r>
              <a:rPr lang="en-US" dirty="0" smtClean="0"/>
              <a:t>Talk to yourself about what you are studying</a:t>
            </a:r>
          </a:p>
          <a:p>
            <a:pPr lvl="1"/>
            <a:r>
              <a:rPr lang="en-US" dirty="0" smtClean="0"/>
              <a:t>On walks</a:t>
            </a:r>
          </a:p>
          <a:p>
            <a:pPr lvl="1"/>
            <a:r>
              <a:rPr lang="en-US" dirty="0" smtClean="0"/>
              <a:t>In line at bank or stores</a:t>
            </a:r>
          </a:p>
          <a:p>
            <a:pPr lvl="1"/>
            <a:r>
              <a:rPr lang="en-US" dirty="0" smtClean="0"/>
              <a:t>In the shower</a:t>
            </a:r>
          </a:p>
          <a:p>
            <a:pPr lvl="1"/>
            <a:r>
              <a:rPr lang="en-US" dirty="0" smtClean="0"/>
              <a:t>Write about it</a:t>
            </a:r>
          </a:p>
          <a:p>
            <a:pPr lvl="1"/>
            <a:r>
              <a:rPr lang="en-US" dirty="0" smtClean="0"/>
              <a:t>Practice talking about it</a:t>
            </a:r>
          </a:p>
        </p:txBody>
      </p:sp>
    </p:spTree>
    <p:extLst>
      <p:ext uri="{BB962C8B-B14F-4D97-AF65-F5344CB8AC3E}">
        <p14:creationId xmlns:p14="http://schemas.microsoft.com/office/powerpoint/2010/main" val="13766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help when you need it</a:t>
            </a:r>
          </a:p>
          <a:p>
            <a:pPr lvl="1"/>
            <a:r>
              <a:rPr lang="en-US" dirty="0" smtClean="0"/>
              <a:t>The sooner the better</a:t>
            </a:r>
          </a:p>
          <a:p>
            <a:r>
              <a:rPr lang="en-US" dirty="0" smtClean="0"/>
              <a:t>Make sure you have learned the prerequisites</a:t>
            </a:r>
          </a:p>
          <a:p>
            <a:r>
              <a:rPr lang="en-US" dirty="0" smtClean="0"/>
              <a:t>Be realistic about your course load</a:t>
            </a:r>
          </a:p>
          <a:p>
            <a:r>
              <a:rPr lang="en-US" dirty="0" smtClean="0"/>
              <a:t>Talk to your professors about your concerns</a:t>
            </a:r>
          </a:p>
          <a:p>
            <a:r>
              <a:rPr lang="en-US" dirty="0" smtClean="0"/>
              <a:t>Find mentors who have been successful </a:t>
            </a:r>
          </a:p>
          <a:p>
            <a:pPr lvl="1"/>
            <a:r>
              <a:rPr lang="en-US" dirty="0" smtClean="0"/>
              <a:t>CVMSA</a:t>
            </a:r>
          </a:p>
          <a:p>
            <a:pPr lvl="1"/>
            <a:r>
              <a:rPr lang="en-US" dirty="0" smtClean="0"/>
              <a:t>FMP</a:t>
            </a:r>
          </a:p>
          <a:p>
            <a:pPr lvl="1"/>
            <a:r>
              <a:rPr lang="en-US" dirty="0" smtClean="0"/>
              <a:t>Student Clubs</a:t>
            </a:r>
          </a:p>
          <a:p>
            <a:pPr lvl="1"/>
            <a:r>
              <a:rPr lang="en-US" dirty="0" smtClean="0"/>
              <a:t>Commons</a:t>
            </a:r>
          </a:p>
          <a:p>
            <a:pPr lvl="1"/>
            <a:r>
              <a:rPr lang="en-US" dirty="0" smtClean="0"/>
              <a:t>Department Advisor</a:t>
            </a:r>
          </a:p>
          <a:p>
            <a:r>
              <a:rPr lang="en-US" dirty="0" smtClean="0"/>
              <a:t>Know your catalog and your options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7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NMSU Student Success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http://ssc.nmsu.edu/services/walk-incenter-resources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Learning Strategy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/>
              <a:t>Listening and Note-</a:t>
            </a:r>
            <a:r>
              <a:rPr lang="en-US" dirty="0" smtClean="0"/>
              <a:t>Taking</a:t>
            </a:r>
          </a:p>
          <a:p>
            <a:pPr lvl="1"/>
            <a:r>
              <a:rPr lang="en-US" dirty="0"/>
              <a:t>Study Reading and Reading </a:t>
            </a:r>
            <a:r>
              <a:rPr lang="en-US" dirty="0" smtClean="0"/>
              <a:t>Rate</a:t>
            </a:r>
          </a:p>
          <a:p>
            <a:pPr lvl="1"/>
            <a:r>
              <a:rPr lang="en-US" dirty="0"/>
              <a:t>Time Management and </a:t>
            </a:r>
            <a:r>
              <a:rPr lang="en-US" dirty="0" smtClean="0"/>
              <a:t>Procrastination</a:t>
            </a:r>
          </a:p>
          <a:p>
            <a:pPr lvl="1"/>
            <a:r>
              <a:rPr lang="en-US" dirty="0"/>
              <a:t>Learning </a:t>
            </a:r>
            <a:r>
              <a:rPr lang="en-US" dirty="0" smtClean="0"/>
              <a:t>Styles</a:t>
            </a:r>
          </a:p>
          <a:p>
            <a:pPr lvl="1"/>
            <a:r>
              <a:rPr lang="en-US" dirty="0"/>
              <a:t>Math Study </a:t>
            </a:r>
            <a:r>
              <a:rPr lang="en-US" dirty="0" smtClean="0"/>
              <a:t>Skills</a:t>
            </a:r>
          </a:p>
          <a:p>
            <a:pPr lvl="2"/>
            <a:r>
              <a:rPr lang="en-US" dirty="0">
                <a:hlinkClick r:id="rId3"/>
              </a:rPr>
              <a:t>http://mathcs.slu.edu/undergrad-math/success-in-</a:t>
            </a:r>
            <a:r>
              <a:rPr lang="en-US" dirty="0" smtClean="0">
                <a:hlinkClick r:id="rId3"/>
              </a:rPr>
              <a:t>mathematics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http://www.cs.csustan.edu/~mmartin/pubs/calc1.</a:t>
            </a:r>
            <a:r>
              <a:rPr lang="en-US" dirty="0" smtClean="0">
                <a:hlinkClick r:id="rId4"/>
              </a:rPr>
              <a:t>html</a:t>
            </a:r>
            <a:endParaRPr lang="en-US" dirty="0" smtClean="0"/>
          </a:p>
          <a:p>
            <a:pPr lvl="1"/>
            <a:r>
              <a:rPr lang="en-US" dirty="0"/>
              <a:t>Study Skills for Academic Success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6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587</TotalTime>
  <Words>3082</Words>
  <Application>Microsoft Macintosh PowerPoint</Application>
  <PresentationFormat>On-screen Show (4:3)</PresentationFormat>
  <Paragraphs>439</Paragraphs>
  <Slides>58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Adjacency</vt:lpstr>
      <vt:lpstr>CVMSA Workshop</vt:lpstr>
      <vt:lpstr>Topics</vt:lpstr>
      <vt:lpstr>Why Math?</vt:lpstr>
      <vt:lpstr>Why Computer Science?</vt:lpstr>
      <vt:lpstr>Studying to Succeed</vt:lpstr>
      <vt:lpstr>Stepping back</vt:lpstr>
      <vt:lpstr>Make it part of your life</vt:lpstr>
      <vt:lpstr>Grades Matter</vt:lpstr>
      <vt:lpstr>NMSU Student Success Center</vt:lpstr>
      <vt:lpstr>Some more strategies</vt:lpstr>
      <vt:lpstr>Where to get help on course material</vt:lpstr>
      <vt:lpstr>When in doubt Experiment</vt:lpstr>
      <vt:lpstr>PowerPoint Presentation</vt:lpstr>
      <vt:lpstr>Tools</vt:lpstr>
      <vt:lpstr>Excel</vt:lpstr>
      <vt:lpstr>Some Useful Tools</vt:lpstr>
      <vt:lpstr>PowerPoint Presentation</vt:lpstr>
      <vt:lpstr>Why R? </vt:lpstr>
      <vt:lpstr>PowerPoint Presentation</vt:lpstr>
      <vt:lpstr>PowerPoint Presentation</vt:lpstr>
      <vt:lpstr>PowerPoint Presentation</vt:lpstr>
      <vt:lpstr>History of R</vt:lpstr>
      <vt:lpstr>“Open source”... that just means I don’t have to pay for it, right?</vt:lpstr>
      <vt:lpstr>What is it?</vt:lpstr>
      <vt:lpstr>R  Advantages         Disadvantages</vt:lpstr>
      <vt:lpstr>R  Advantages            Disadvantages</vt:lpstr>
      <vt:lpstr>PowerPoint Presentation</vt:lpstr>
      <vt:lpstr>PowerPoint Presentation</vt:lpstr>
      <vt:lpstr>          R                         Commercial packages</vt:lpstr>
      <vt:lpstr>R vs SAS/SPSS</vt:lpstr>
      <vt:lpstr>There are over 800 add-on packages  (http://cran.r-project.org/src/contrib/PACKAGES.html)</vt:lpstr>
      <vt:lpstr>A particular R strength: genetics</vt:lpstr>
      <vt:lpstr>Typical R session</vt:lpstr>
      <vt:lpstr>Typical R session</vt:lpstr>
      <vt:lpstr>Typical R session</vt:lpstr>
      <vt:lpstr>Typical R session</vt:lpstr>
      <vt:lpstr>Typical R session</vt:lpstr>
      <vt:lpstr>Learning R</vt:lpstr>
      <vt:lpstr>PowerPoint Presentation</vt:lpstr>
      <vt:lpstr>Programming</vt:lpstr>
      <vt:lpstr>But What Language?</vt:lpstr>
      <vt:lpstr>Try Python</vt:lpstr>
      <vt:lpstr>Programming for  Chemistry</vt:lpstr>
      <vt:lpstr>Programming for Biology</vt:lpstr>
      <vt:lpstr>Learning to Program</vt:lpstr>
      <vt:lpstr>Learning to Program</vt:lpstr>
      <vt:lpstr>PowerPoint Presentation</vt:lpstr>
      <vt:lpstr>Doing research</vt:lpstr>
      <vt:lpstr>Math Research Broad Strokes</vt:lpstr>
      <vt:lpstr>CS Research Broad Strokes</vt:lpstr>
      <vt:lpstr>Math Research at CSU Stan</vt:lpstr>
      <vt:lpstr>CS Research at CSU Stan</vt:lpstr>
      <vt:lpstr>Research at CSU Stan</vt:lpstr>
      <vt:lpstr>The CS Literature</vt:lpstr>
      <vt:lpstr>Math and other resources</vt:lpstr>
      <vt:lpstr>Searching to find</vt:lpstr>
      <vt:lpstr>Once you have found it…</vt:lpstr>
      <vt:lpstr>Keep track of you search</vt:lpstr>
    </vt:vector>
  </TitlesOfParts>
  <Company>California State University, Stanislaus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CVMSA Workshop</dc:title>
  <dc:creator>Melanie Martin</dc:creator>
  <cp:lastModifiedBy>Melanie Martin</cp:lastModifiedBy>
  <cp:revision>37</cp:revision>
  <cp:lastPrinted>2013-10-02T00:32:12Z</cp:lastPrinted>
  <dcterms:created xsi:type="dcterms:W3CDTF">2013-10-01T17:19:57Z</dcterms:created>
  <dcterms:modified xsi:type="dcterms:W3CDTF">2013-10-02T03:07:02Z</dcterms:modified>
</cp:coreProperties>
</file>